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xls" ContentType="application/vnd.ms-excel"/>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6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319" r:id="rId21"/>
    <p:sldId id="291" r:id="rId22"/>
    <p:sldId id="313" r:id="rId23"/>
    <p:sldId id="292" r:id="rId24"/>
    <p:sldId id="293" r:id="rId25"/>
    <p:sldId id="294" r:id="rId26"/>
    <p:sldId id="295"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22" r:id="rId45"/>
    <p:sldId id="280" r:id="rId46"/>
    <p:sldId id="320" r:id="rId47"/>
    <p:sldId id="321" r:id="rId48"/>
    <p:sldId id="314" r:id="rId49"/>
    <p:sldId id="315" r:id="rId50"/>
    <p:sldId id="281" r:id="rId51"/>
    <p:sldId id="282" r:id="rId52"/>
    <p:sldId id="283" r:id="rId53"/>
    <p:sldId id="284" r:id="rId54"/>
    <p:sldId id="285" r:id="rId55"/>
    <p:sldId id="286" r:id="rId56"/>
    <p:sldId id="316" r:id="rId57"/>
    <p:sldId id="318" r:id="rId58"/>
    <p:sldId id="287" r:id="rId59"/>
    <p:sldId id="288" r:id="rId60"/>
    <p:sldId id="289"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49" autoAdjust="0"/>
    <p:restoredTop sz="94660"/>
  </p:normalViewPr>
  <p:slideViewPr>
    <p:cSldViewPr>
      <p:cViewPr varScale="1">
        <p:scale>
          <a:sx n="69" d="100"/>
          <a:sy n="69" d="100"/>
        </p:scale>
        <p:origin x="-62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48B04E-0DC8-D44F-98D3-25DCCAB40008}" type="doc">
      <dgm:prSet loTypeId="urn:microsoft.com/office/officeart/2005/8/layout/process4" loCatId="" qsTypeId="urn:microsoft.com/office/officeart/2005/8/quickstyle/simple4" qsCatId="simple" csTypeId="urn:microsoft.com/office/officeart/2005/8/colors/accent1_2#1" csCatId="accent1" phldr="1"/>
      <dgm:spPr/>
      <dgm:t>
        <a:bodyPr/>
        <a:lstStyle/>
        <a:p>
          <a:endParaRPr lang="en-US"/>
        </a:p>
      </dgm:t>
    </dgm:pt>
    <dgm:pt modelId="{B3756A3D-D7E2-8D4F-807F-87DDCAC86A23}">
      <dgm:prSet phldrT="[Text]"/>
      <dgm:spPr/>
      <dgm:t>
        <a:bodyPr/>
        <a:lstStyle/>
        <a:p>
          <a:r>
            <a:rPr lang="en-US" dirty="0" smtClean="0"/>
            <a:t>Pre-Observation – Domain 1 and 4</a:t>
          </a:r>
          <a:endParaRPr lang="en-US" dirty="0"/>
        </a:p>
      </dgm:t>
    </dgm:pt>
    <dgm:pt modelId="{A0295EA1-ED9B-1745-A3B8-F886C9568CF8}" type="parTrans" cxnId="{30675CFD-A07C-2645-AA75-0FA497A9451F}">
      <dgm:prSet/>
      <dgm:spPr/>
      <dgm:t>
        <a:bodyPr/>
        <a:lstStyle/>
        <a:p>
          <a:endParaRPr lang="en-US"/>
        </a:p>
      </dgm:t>
    </dgm:pt>
    <dgm:pt modelId="{8820A2A3-6FEE-374A-9873-E9950537F095}" type="sibTrans" cxnId="{30675CFD-A07C-2645-AA75-0FA497A9451F}">
      <dgm:prSet/>
      <dgm:spPr/>
      <dgm:t>
        <a:bodyPr/>
        <a:lstStyle/>
        <a:p>
          <a:endParaRPr lang="en-US"/>
        </a:p>
      </dgm:t>
    </dgm:pt>
    <dgm:pt modelId="{1E64DE2F-F157-E74F-ADD6-73EA052979FB}">
      <dgm:prSet phldrT="[Text]"/>
      <dgm:spPr/>
      <dgm:t>
        <a:bodyPr/>
        <a:lstStyle/>
        <a:p>
          <a:r>
            <a:rPr lang="en-US" dirty="0" smtClean="0"/>
            <a:t>2 days before: Teacher provides evidence using Lesson Plan Form</a:t>
          </a:r>
          <a:endParaRPr lang="en-US" dirty="0"/>
        </a:p>
      </dgm:t>
    </dgm:pt>
    <dgm:pt modelId="{8F1D1533-EB0F-4E40-9232-A9230C711BA0}" type="parTrans" cxnId="{6EFF475B-FEE7-1247-97F8-625F7068BE9C}">
      <dgm:prSet/>
      <dgm:spPr/>
      <dgm:t>
        <a:bodyPr/>
        <a:lstStyle/>
        <a:p>
          <a:endParaRPr lang="en-US"/>
        </a:p>
      </dgm:t>
    </dgm:pt>
    <dgm:pt modelId="{971437C6-9946-1348-B9EC-30A20BD551D8}" type="sibTrans" cxnId="{6EFF475B-FEE7-1247-97F8-625F7068BE9C}">
      <dgm:prSet/>
      <dgm:spPr/>
      <dgm:t>
        <a:bodyPr/>
        <a:lstStyle/>
        <a:p>
          <a:endParaRPr lang="en-US"/>
        </a:p>
      </dgm:t>
    </dgm:pt>
    <dgm:pt modelId="{78B524B9-297B-6E4A-A07B-4978EE2482D8}">
      <dgm:prSet phldrT="[Text]"/>
      <dgm:spPr/>
      <dgm:t>
        <a:bodyPr/>
        <a:lstStyle/>
        <a:p>
          <a:r>
            <a:rPr lang="en-US" dirty="0" smtClean="0"/>
            <a:t>Teacher and Evaluator discuss evidence provided; Evaluator Collects additional Evidence through Questioning</a:t>
          </a:r>
          <a:endParaRPr lang="en-US" dirty="0"/>
        </a:p>
      </dgm:t>
    </dgm:pt>
    <dgm:pt modelId="{3F9E18CE-981E-9F40-8D00-B00BA98EFDFD}" type="parTrans" cxnId="{2DCF1C3F-C33B-6B48-B977-8325F8C41CB4}">
      <dgm:prSet/>
      <dgm:spPr/>
      <dgm:t>
        <a:bodyPr/>
        <a:lstStyle/>
        <a:p>
          <a:endParaRPr lang="en-US"/>
        </a:p>
      </dgm:t>
    </dgm:pt>
    <dgm:pt modelId="{FDECFE45-CF80-DD41-9C62-CDB7C1092ECB}" type="sibTrans" cxnId="{2DCF1C3F-C33B-6B48-B977-8325F8C41CB4}">
      <dgm:prSet/>
      <dgm:spPr/>
      <dgm:t>
        <a:bodyPr/>
        <a:lstStyle/>
        <a:p>
          <a:endParaRPr lang="en-US"/>
        </a:p>
      </dgm:t>
    </dgm:pt>
    <dgm:pt modelId="{5AE3E205-C078-E84F-AB00-578F99B66E78}">
      <dgm:prSet phldrT="[Text]"/>
      <dgm:spPr/>
      <dgm:t>
        <a:bodyPr/>
        <a:lstStyle/>
        <a:p>
          <a:r>
            <a:rPr lang="en-US" dirty="0" smtClean="0"/>
            <a:t>During the Observation – Domains 1, 2 and 3</a:t>
          </a:r>
          <a:endParaRPr lang="en-US" dirty="0"/>
        </a:p>
      </dgm:t>
    </dgm:pt>
    <dgm:pt modelId="{A855D9A3-4A98-0A41-8846-C132BA84DE75}" type="parTrans" cxnId="{9AEE6C47-DFDC-A844-9037-61CC1A99DDAC}">
      <dgm:prSet/>
      <dgm:spPr/>
      <dgm:t>
        <a:bodyPr/>
        <a:lstStyle/>
        <a:p>
          <a:endParaRPr lang="en-US"/>
        </a:p>
      </dgm:t>
    </dgm:pt>
    <dgm:pt modelId="{1E93CDAB-A0F9-E948-B69D-D9DD0BF78CDC}" type="sibTrans" cxnId="{9AEE6C47-DFDC-A844-9037-61CC1A99DDAC}">
      <dgm:prSet/>
      <dgm:spPr/>
      <dgm:t>
        <a:bodyPr/>
        <a:lstStyle/>
        <a:p>
          <a:endParaRPr lang="en-US"/>
        </a:p>
      </dgm:t>
    </dgm:pt>
    <dgm:pt modelId="{CD7CB714-70E5-F14C-8254-1EC37D4759A4}">
      <dgm:prSet phldrT="[Text]"/>
      <dgm:spPr/>
      <dgm:t>
        <a:bodyPr/>
        <a:lstStyle/>
        <a:p>
          <a:r>
            <a:rPr lang="en-US" dirty="0" smtClean="0"/>
            <a:t>Evaluator arrives early – Walks the Walls</a:t>
          </a:r>
          <a:endParaRPr lang="en-US" dirty="0"/>
        </a:p>
      </dgm:t>
    </dgm:pt>
    <dgm:pt modelId="{48874919-13BB-1E4D-A49E-8A4FEA8C6D31}" type="parTrans" cxnId="{3C67BC7F-A8C3-2A4E-B8C3-C96A6FDCC637}">
      <dgm:prSet/>
      <dgm:spPr/>
      <dgm:t>
        <a:bodyPr/>
        <a:lstStyle/>
        <a:p>
          <a:endParaRPr lang="en-US"/>
        </a:p>
      </dgm:t>
    </dgm:pt>
    <dgm:pt modelId="{410E3CA5-FC62-9A4C-97D3-358F411CBDFF}" type="sibTrans" cxnId="{3C67BC7F-A8C3-2A4E-B8C3-C96A6FDCC637}">
      <dgm:prSet/>
      <dgm:spPr/>
      <dgm:t>
        <a:bodyPr/>
        <a:lstStyle/>
        <a:p>
          <a:endParaRPr lang="en-US"/>
        </a:p>
      </dgm:t>
    </dgm:pt>
    <dgm:pt modelId="{156E932F-8BDC-034F-81E5-0F60881D5775}">
      <dgm:prSet phldrT="[Text]"/>
      <dgm:spPr/>
      <dgm:t>
        <a:bodyPr/>
        <a:lstStyle/>
        <a:p>
          <a:r>
            <a:rPr lang="en-US" dirty="0" smtClean="0"/>
            <a:t>Evidence Collected during the lesson: Avoid Opinions</a:t>
          </a:r>
          <a:endParaRPr lang="en-US" dirty="0"/>
        </a:p>
      </dgm:t>
    </dgm:pt>
    <dgm:pt modelId="{4927AD17-5BF4-834C-9DE7-AD0AC902866C}" type="parTrans" cxnId="{306A82EC-C5B9-D14E-8F3B-CA9B1FF31D28}">
      <dgm:prSet/>
      <dgm:spPr/>
      <dgm:t>
        <a:bodyPr/>
        <a:lstStyle/>
        <a:p>
          <a:endParaRPr lang="en-US"/>
        </a:p>
      </dgm:t>
    </dgm:pt>
    <dgm:pt modelId="{C4E81999-5D79-F34A-9DBF-3862A4A525DF}" type="sibTrans" cxnId="{306A82EC-C5B9-D14E-8F3B-CA9B1FF31D28}">
      <dgm:prSet/>
      <dgm:spPr/>
      <dgm:t>
        <a:bodyPr/>
        <a:lstStyle/>
        <a:p>
          <a:endParaRPr lang="en-US"/>
        </a:p>
      </dgm:t>
    </dgm:pt>
    <dgm:pt modelId="{0EC9CAF8-4768-154D-9EA6-3DD0A1224BAC}">
      <dgm:prSet phldrT="[Text]"/>
      <dgm:spPr/>
      <dgm:t>
        <a:bodyPr/>
        <a:lstStyle/>
        <a:p>
          <a:r>
            <a:rPr lang="en-US" dirty="0" smtClean="0"/>
            <a:t>Preparing for Post-Observation – Domains 1, 2, 3 and 4</a:t>
          </a:r>
          <a:endParaRPr lang="en-US" dirty="0"/>
        </a:p>
      </dgm:t>
    </dgm:pt>
    <dgm:pt modelId="{A8C5E6F0-7550-1F44-83D5-DD88E4F00B6C}" type="parTrans" cxnId="{17313A74-74C9-5A4A-B067-A84287A78071}">
      <dgm:prSet/>
      <dgm:spPr/>
      <dgm:t>
        <a:bodyPr/>
        <a:lstStyle/>
        <a:p>
          <a:endParaRPr lang="en-US"/>
        </a:p>
      </dgm:t>
    </dgm:pt>
    <dgm:pt modelId="{7724B4EF-1FCC-DF42-AC33-156803235C81}" type="sibTrans" cxnId="{17313A74-74C9-5A4A-B067-A84287A78071}">
      <dgm:prSet/>
      <dgm:spPr/>
      <dgm:t>
        <a:bodyPr/>
        <a:lstStyle/>
        <a:p>
          <a:endParaRPr lang="en-US"/>
        </a:p>
      </dgm:t>
    </dgm:pt>
    <dgm:pt modelId="{EDCD0771-9948-E04F-A32A-FA90A243E13F}">
      <dgm:prSet phldrT="[Text]"/>
      <dgm:spPr/>
      <dgm:t>
        <a:bodyPr/>
        <a:lstStyle/>
        <a:p>
          <a:r>
            <a:rPr lang="en-US" dirty="0" smtClean="0"/>
            <a:t>Evaluator provides Teacher with Evidence Collected during the Observation</a:t>
          </a:r>
          <a:endParaRPr lang="en-US" dirty="0"/>
        </a:p>
      </dgm:t>
    </dgm:pt>
    <dgm:pt modelId="{80AD9D01-62C7-C741-8513-3F58F3DE9ED9}" type="parTrans" cxnId="{6F141D52-2163-B94A-A617-B8DB719517E5}">
      <dgm:prSet/>
      <dgm:spPr/>
      <dgm:t>
        <a:bodyPr/>
        <a:lstStyle/>
        <a:p>
          <a:endParaRPr lang="en-US"/>
        </a:p>
      </dgm:t>
    </dgm:pt>
    <dgm:pt modelId="{D1C80805-51D7-F143-BF79-D94B0FD9D3C5}" type="sibTrans" cxnId="{6F141D52-2163-B94A-A617-B8DB719517E5}">
      <dgm:prSet/>
      <dgm:spPr/>
      <dgm:t>
        <a:bodyPr/>
        <a:lstStyle/>
        <a:p>
          <a:endParaRPr lang="en-US"/>
        </a:p>
      </dgm:t>
    </dgm:pt>
    <dgm:pt modelId="{95F5456B-E550-124F-871F-81E65FF0F760}">
      <dgm:prSet phldrT="[Text]"/>
      <dgm:spPr/>
      <dgm:t>
        <a:bodyPr/>
        <a:lstStyle/>
        <a:p>
          <a:r>
            <a:rPr lang="en-US" dirty="0" smtClean="0"/>
            <a:t>Teacher self-assesses using highlighter and rubric –and gives to evaluator</a:t>
          </a:r>
          <a:endParaRPr lang="en-US" dirty="0"/>
        </a:p>
      </dgm:t>
    </dgm:pt>
    <dgm:pt modelId="{5BE9DB8F-7A07-6747-892E-EE0EB5EE325F}" type="parTrans" cxnId="{BDA2DF43-2D4D-4C42-B017-3B6790579F01}">
      <dgm:prSet/>
      <dgm:spPr/>
      <dgm:t>
        <a:bodyPr/>
        <a:lstStyle/>
        <a:p>
          <a:endParaRPr lang="en-US"/>
        </a:p>
      </dgm:t>
    </dgm:pt>
    <dgm:pt modelId="{50DD8130-E268-2D43-9A40-A2F27DBD9C57}" type="sibTrans" cxnId="{BDA2DF43-2D4D-4C42-B017-3B6790579F01}">
      <dgm:prSet/>
      <dgm:spPr/>
      <dgm:t>
        <a:bodyPr/>
        <a:lstStyle/>
        <a:p>
          <a:endParaRPr lang="en-US"/>
        </a:p>
      </dgm:t>
    </dgm:pt>
    <dgm:pt modelId="{1CF209EC-DFA0-F04F-8617-028E166A0225}">
      <dgm:prSet/>
      <dgm:spPr/>
      <dgm:t>
        <a:bodyPr/>
        <a:lstStyle/>
        <a:p>
          <a:r>
            <a:rPr lang="en-US" dirty="0" smtClean="0"/>
            <a:t>Post-Teaching Collaborative Assessment – Domains: 1, 2</a:t>
          </a:r>
          <a:r>
            <a:rPr lang="en-US" smtClean="0"/>
            <a:t>, 3 </a:t>
          </a:r>
          <a:r>
            <a:rPr lang="en-US" dirty="0" smtClean="0"/>
            <a:t>and 4</a:t>
          </a:r>
          <a:endParaRPr lang="en-US" dirty="0"/>
        </a:p>
      </dgm:t>
    </dgm:pt>
    <dgm:pt modelId="{6399489E-0A41-2040-9E77-D16DCCFAFD97}" type="parTrans" cxnId="{72D6A14E-E15F-904C-9C7F-4B1C7581AD0E}">
      <dgm:prSet/>
      <dgm:spPr/>
      <dgm:t>
        <a:bodyPr/>
        <a:lstStyle/>
        <a:p>
          <a:endParaRPr lang="en-US"/>
        </a:p>
      </dgm:t>
    </dgm:pt>
    <dgm:pt modelId="{F593B134-1554-4C45-8988-46853AA22645}" type="sibTrans" cxnId="{72D6A14E-E15F-904C-9C7F-4B1C7581AD0E}">
      <dgm:prSet/>
      <dgm:spPr/>
      <dgm:t>
        <a:bodyPr/>
        <a:lstStyle/>
        <a:p>
          <a:endParaRPr lang="en-US"/>
        </a:p>
      </dgm:t>
    </dgm:pt>
    <dgm:pt modelId="{B5E9541D-3C47-E649-A6EE-7A2496D0ACA7}">
      <dgm:prSet/>
      <dgm:spPr/>
      <dgm:t>
        <a:bodyPr/>
        <a:lstStyle/>
        <a:p>
          <a:r>
            <a:rPr lang="en-US" dirty="0" smtClean="0"/>
            <a:t>Teacher and Evaluator discuss agreed upon items</a:t>
          </a:r>
          <a:endParaRPr lang="en-US" dirty="0"/>
        </a:p>
      </dgm:t>
    </dgm:pt>
    <dgm:pt modelId="{F5B6BF2C-2B65-0E41-A9E4-DC3B26DC68B8}" type="parTrans" cxnId="{C1E74093-23C4-DB49-8F98-D3039C205BBA}">
      <dgm:prSet/>
      <dgm:spPr/>
      <dgm:t>
        <a:bodyPr/>
        <a:lstStyle/>
        <a:p>
          <a:endParaRPr lang="en-US"/>
        </a:p>
      </dgm:t>
    </dgm:pt>
    <dgm:pt modelId="{EEE5E77D-5F68-FB4F-B2BC-6CABE5359881}" type="sibTrans" cxnId="{C1E74093-23C4-DB49-8F98-D3039C205BBA}">
      <dgm:prSet/>
      <dgm:spPr/>
      <dgm:t>
        <a:bodyPr/>
        <a:lstStyle/>
        <a:p>
          <a:endParaRPr lang="en-US"/>
        </a:p>
      </dgm:t>
    </dgm:pt>
    <dgm:pt modelId="{CFFC4E78-9F38-AB4A-8D18-817169CBB83A}">
      <dgm:prSet phldrT="[Text]"/>
      <dgm:spPr/>
      <dgm:t>
        <a:bodyPr/>
        <a:lstStyle/>
        <a:p>
          <a:r>
            <a:rPr lang="en-US" dirty="0" smtClean="0"/>
            <a:t>Evaluator assesses and marks all agreed upon – leaves areas of concern blank to discuss</a:t>
          </a:r>
          <a:endParaRPr lang="en-US" dirty="0"/>
        </a:p>
      </dgm:t>
    </dgm:pt>
    <dgm:pt modelId="{E255B27D-52A4-D943-B8FA-41FC2EC818E8}" type="parTrans" cxnId="{FE6EF0E9-D49A-AA48-ADA1-95CA5E70971C}">
      <dgm:prSet/>
      <dgm:spPr/>
      <dgm:t>
        <a:bodyPr/>
        <a:lstStyle/>
        <a:p>
          <a:endParaRPr lang="en-US"/>
        </a:p>
      </dgm:t>
    </dgm:pt>
    <dgm:pt modelId="{1BA921B8-827D-C648-B2B3-F683DCB8B006}" type="sibTrans" cxnId="{FE6EF0E9-D49A-AA48-ADA1-95CA5E70971C}">
      <dgm:prSet/>
      <dgm:spPr/>
      <dgm:t>
        <a:bodyPr/>
        <a:lstStyle/>
        <a:p>
          <a:endParaRPr lang="en-US"/>
        </a:p>
      </dgm:t>
    </dgm:pt>
    <dgm:pt modelId="{EF0867D1-7B96-284F-8636-C638A584BCF7}">
      <dgm:prSet/>
      <dgm:spPr/>
      <dgm:t>
        <a:bodyPr/>
        <a:lstStyle/>
        <a:p>
          <a:r>
            <a:rPr lang="en-US" dirty="0" smtClean="0"/>
            <a:t>Evaluator invites teacher to discuss areas of disagreement</a:t>
          </a:r>
          <a:endParaRPr lang="en-US" dirty="0"/>
        </a:p>
      </dgm:t>
    </dgm:pt>
    <dgm:pt modelId="{F3F143BF-F2C9-294F-9D52-4036244C784B}" type="parTrans" cxnId="{77CE3F07-18D9-A046-9EFD-898C23CD1F16}">
      <dgm:prSet/>
      <dgm:spPr/>
      <dgm:t>
        <a:bodyPr/>
        <a:lstStyle/>
        <a:p>
          <a:endParaRPr lang="en-US"/>
        </a:p>
      </dgm:t>
    </dgm:pt>
    <dgm:pt modelId="{122C5C3E-3C81-9542-A82B-012FA6F68500}" type="sibTrans" cxnId="{77CE3F07-18D9-A046-9EFD-898C23CD1F16}">
      <dgm:prSet/>
      <dgm:spPr/>
      <dgm:t>
        <a:bodyPr/>
        <a:lstStyle/>
        <a:p>
          <a:endParaRPr lang="en-US"/>
        </a:p>
      </dgm:t>
    </dgm:pt>
    <dgm:pt modelId="{5681E181-2806-6247-86CF-38777AD78FBA}">
      <dgm:prSet/>
      <dgm:spPr/>
      <dgm:t>
        <a:bodyPr/>
        <a:lstStyle/>
        <a:p>
          <a:r>
            <a:rPr lang="en-US" dirty="0" smtClean="0"/>
            <a:t>Teacher develops self-assessment summary</a:t>
          </a:r>
          <a:endParaRPr lang="en-US" dirty="0"/>
        </a:p>
      </dgm:t>
    </dgm:pt>
    <dgm:pt modelId="{73895E7F-9EF3-B446-A1FB-DA4BC4218EF9}" type="parTrans" cxnId="{E9B1EB51-B377-5649-97BE-15FAA2848558}">
      <dgm:prSet/>
      <dgm:spPr/>
      <dgm:t>
        <a:bodyPr/>
        <a:lstStyle/>
        <a:p>
          <a:endParaRPr lang="en-US"/>
        </a:p>
      </dgm:t>
    </dgm:pt>
    <dgm:pt modelId="{A7A8482D-007B-B945-B097-7CB2AF963A18}" type="sibTrans" cxnId="{E9B1EB51-B377-5649-97BE-15FAA2848558}">
      <dgm:prSet/>
      <dgm:spPr/>
      <dgm:t>
        <a:bodyPr/>
        <a:lstStyle/>
        <a:p>
          <a:endParaRPr lang="en-US"/>
        </a:p>
      </dgm:t>
    </dgm:pt>
    <dgm:pt modelId="{D1A2207A-5BD2-F047-9B7F-31401A50F35A}" type="pres">
      <dgm:prSet presAssocID="{8848B04E-0DC8-D44F-98D3-25DCCAB40008}" presName="Name0" presStyleCnt="0">
        <dgm:presLayoutVars>
          <dgm:dir/>
          <dgm:animLvl val="lvl"/>
          <dgm:resizeHandles val="exact"/>
        </dgm:presLayoutVars>
      </dgm:prSet>
      <dgm:spPr/>
      <dgm:t>
        <a:bodyPr/>
        <a:lstStyle/>
        <a:p>
          <a:endParaRPr lang="en-US"/>
        </a:p>
      </dgm:t>
    </dgm:pt>
    <dgm:pt modelId="{9633FF58-9F18-4B48-B02A-F9FD05B356CD}" type="pres">
      <dgm:prSet presAssocID="{1CF209EC-DFA0-F04F-8617-028E166A0225}" presName="boxAndChildren" presStyleCnt="0"/>
      <dgm:spPr/>
    </dgm:pt>
    <dgm:pt modelId="{8B56C803-07AD-814B-B269-33AF6EC12200}" type="pres">
      <dgm:prSet presAssocID="{1CF209EC-DFA0-F04F-8617-028E166A0225}" presName="parentTextBox" presStyleLbl="node1" presStyleIdx="0" presStyleCnt="4"/>
      <dgm:spPr/>
      <dgm:t>
        <a:bodyPr/>
        <a:lstStyle/>
        <a:p>
          <a:endParaRPr lang="en-US"/>
        </a:p>
      </dgm:t>
    </dgm:pt>
    <dgm:pt modelId="{88260471-26A3-D243-A482-9B8AC974F990}" type="pres">
      <dgm:prSet presAssocID="{1CF209EC-DFA0-F04F-8617-028E166A0225}" presName="entireBox" presStyleLbl="node1" presStyleIdx="0" presStyleCnt="4"/>
      <dgm:spPr/>
      <dgm:t>
        <a:bodyPr/>
        <a:lstStyle/>
        <a:p>
          <a:endParaRPr lang="en-US"/>
        </a:p>
      </dgm:t>
    </dgm:pt>
    <dgm:pt modelId="{A5F7E2CD-DE35-7B48-84FD-B6B98C6E6092}" type="pres">
      <dgm:prSet presAssocID="{1CF209EC-DFA0-F04F-8617-028E166A0225}" presName="descendantBox" presStyleCnt="0"/>
      <dgm:spPr/>
    </dgm:pt>
    <dgm:pt modelId="{51639E85-5883-494A-A707-473DCD16AAC7}" type="pres">
      <dgm:prSet presAssocID="{B5E9541D-3C47-E649-A6EE-7A2496D0ACA7}" presName="childTextBox" presStyleLbl="fgAccFollowNode1" presStyleIdx="0" presStyleCnt="10">
        <dgm:presLayoutVars>
          <dgm:bulletEnabled val="1"/>
        </dgm:presLayoutVars>
      </dgm:prSet>
      <dgm:spPr/>
      <dgm:t>
        <a:bodyPr/>
        <a:lstStyle/>
        <a:p>
          <a:endParaRPr lang="en-US"/>
        </a:p>
      </dgm:t>
    </dgm:pt>
    <dgm:pt modelId="{F32458D2-EB34-9249-BC3A-E8BAF03731E0}" type="pres">
      <dgm:prSet presAssocID="{EF0867D1-7B96-284F-8636-C638A584BCF7}" presName="childTextBox" presStyleLbl="fgAccFollowNode1" presStyleIdx="1" presStyleCnt="10">
        <dgm:presLayoutVars>
          <dgm:bulletEnabled val="1"/>
        </dgm:presLayoutVars>
      </dgm:prSet>
      <dgm:spPr/>
      <dgm:t>
        <a:bodyPr/>
        <a:lstStyle/>
        <a:p>
          <a:endParaRPr lang="en-US"/>
        </a:p>
      </dgm:t>
    </dgm:pt>
    <dgm:pt modelId="{F1992A3F-A03D-D845-99B3-2F9606A7CC6D}" type="pres">
      <dgm:prSet presAssocID="{5681E181-2806-6247-86CF-38777AD78FBA}" presName="childTextBox" presStyleLbl="fgAccFollowNode1" presStyleIdx="2" presStyleCnt="10">
        <dgm:presLayoutVars>
          <dgm:bulletEnabled val="1"/>
        </dgm:presLayoutVars>
      </dgm:prSet>
      <dgm:spPr/>
      <dgm:t>
        <a:bodyPr/>
        <a:lstStyle/>
        <a:p>
          <a:endParaRPr lang="en-US"/>
        </a:p>
      </dgm:t>
    </dgm:pt>
    <dgm:pt modelId="{69628F0E-D8FF-5B4A-81F9-0A4FF0671283}" type="pres">
      <dgm:prSet presAssocID="{7724B4EF-1FCC-DF42-AC33-156803235C81}" presName="sp" presStyleCnt="0"/>
      <dgm:spPr/>
    </dgm:pt>
    <dgm:pt modelId="{FA46A209-00A3-EE4B-8200-AB3F9A3C1EE0}" type="pres">
      <dgm:prSet presAssocID="{0EC9CAF8-4768-154D-9EA6-3DD0A1224BAC}" presName="arrowAndChildren" presStyleCnt="0"/>
      <dgm:spPr/>
    </dgm:pt>
    <dgm:pt modelId="{DC99AEC2-C676-0640-BF38-D2314CE6BF28}" type="pres">
      <dgm:prSet presAssocID="{0EC9CAF8-4768-154D-9EA6-3DD0A1224BAC}" presName="parentTextArrow" presStyleLbl="node1" presStyleIdx="0" presStyleCnt="4"/>
      <dgm:spPr/>
      <dgm:t>
        <a:bodyPr/>
        <a:lstStyle/>
        <a:p>
          <a:endParaRPr lang="en-US"/>
        </a:p>
      </dgm:t>
    </dgm:pt>
    <dgm:pt modelId="{EE27A3D3-EA74-C146-87FB-DEDDF8899F32}" type="pres">
      <dgm:prSet presAssocID="{0EC9CAF8-4768-154D-9EA6-3DD0A1224BAC}" presName="arrow" presStyleLbl="node1" presStyleIdx="1" presStyleCnt="4"/>
      <dgm:spPr/>
      <dgm:t>
        <a:bodyPr/>
        <a:lstStyle/>
        <a:p>
          <a:endParaRPr lang="en-US"/>
        </a:p>
      </dgm:t>
    </dgm:pt>
    <dgm:pt modelId="{3B0D130A-86A3-DB44-81B5-C434D31180B6}" type="pres">
      <dgm:prSet presAssocID="{0EC9CAF8-4768-154D-9EA6-3DD0A1224BAC}" presName="descendantArrow" presStyleCnt="0"/>
      <dgm:spPr/>
    </dgm:pt>
    <dgm:pt modelId="{87645978-0857-5549-86BC-4EE871395089}" type="pres">
      <dgm:prSet presAssocID="{EDCD0771-9948-E04F-A32A-FA90A243E13F}" presName="childTextArrow" presStyleLbl="fgAccFollowNode1" presStyleIdx="3" presStyleCnt="10">
        <dgm:presLayoutVars>
          <dgm:bulletEnabled val="1"/>
        </dgm:presLayoutVars>
      </dgm:prSet>
      <dgm:spPr/>
      <dgm:t>
        <a:bodyPr/>
        <a:lstStyle/>
        <a:p>
          <a:endParaRPr lang="en-US"/>
        </a:p>
      </dgm:t>
    </dgm:pt>
    <dgm:pt modelId="{3BCD39B7-1B8A-2F41-A8E1-9861400807A0}" type="pres">
      <dgm:prSet presAssocID="{95F5456B-E550-124F-871F-81E65FF0F760}" presName="childTextArrow" presStyleLbl="fgAccFollowNode1" presStyleIdx="4" presStyleCnt="10">
        <dgm:presLayoutVars>
          <dgm:bulletEnabled val="1"/>
        </dgm:presLayoutVars>
      </dgm:prSet>
      <dgm:spPr/>
      <dgm:t>
        <a:bodyPr/>
        <a:lstStyle/>
        <a:p>
          <a:endParaRPr lang="en-US"/>
        </a:p>
      </dgm:t>
    </dgm:pt>
    <dgm:pt modelId="{3AE1E9E6-9A72-E740-81C3-45308B818FC5}" type="pres">
      <dgm:prSet presAssocID="{CFFC4E78-9F38-AB4A-8D18-817169CBB83A}" presName="childTextArrow" presStyleLbl="fgAccFollowNode1" presStyleIdx="5" presStyleCnt="10">
        <dgm:presLayoutVars>
          <dgm:bulletEnabled val="1"/>
        </dgm:presLayoutVars>
      </dgm:prSet>
      <dgm:spPr/>
      <dgm:t>
        <a:bodyPr/>
        <a:lstStyle/>
        <a:p>
          <a:endParaRPr lang="en-US"/>
        </a:p>
      </dgm:t>
    </dgm:pt>
    <dgm:pt modelId="{34A90719-2FBD-EF46-BC0A-B42E4AA703E4}" type="pres">
      <dgm:prSet presAssocID="{1E93CDAB-A0F9-E948-B69D-D9DD0BF78CDC}" presName="sp" presStyleCnt="0"/>
      <dgm:spPr/>
    </dgm:pt>
    <dgm:pt modelId="{57C4298E-204E-4F43-9715-0FFEDB44FF9D}" type="pres">
      <dgm:prSet presAssocID="{5AE3E205-C078-E84F-AB00-578F99B66E78}" presName="arrowAndChildren" presStyleCnt="0"/>
      <dgm:spPr/>
    </dgm:pt>
    <dgm:pt modelId="{3231E51B-E0AA-9941-9203-D938B6D7B4AA}" type="pres">
      <dgm:prSet presAssocID="{5AE3E205-C078-E84F-AB00-578F99B66E78}" presName="parentTextArrow" presStyleLbl="node1" presStyleIdx="1" presStyleCnt="4"/>
      <dgm:spPr/>
      <dgm:t>
        <a:bodyPr/>
        <a:lstStyle/>
        <a:p>
          <a:endParaRPr lang="en-US"/>
        </a:p>
      </dgm:t>
    </dgm:pt>
    <dgm:pt modelId="{87CF3E2A-D4BF-D94A-9941-AD1553740B1C}" type="pres">
      <dgm:prSet presAssocID="{5AE3E205-C078-E84F-AB00-578F99B66E78}" presName="arrow" presStyleLbl="node1" presStyleIdx="2" presStyleCnt="4"/>
      <dgm:spPr/>
      <dgm:t>
        <a:bodyPr/>
        <a:lstStyle/>
        <a:p>
          <a:endParaRPr lang="en-US"/>
        </a:p>
      </dgm:t>
    </dgm:pt>
    <dgm:pt modelId="{0FD141EA-0054-4347-BAA5-ACDEACFEFEBA}" type="pres">
      <dgm:prSet presAssocID="{5AE3E205-C078-E84F-AB00-578F99B66E78}" presName="descendantArrow" presStyleCnt="0"/>
      <dgm:spPr/>
    </dgm:pt>
    <dgm:pt modelId="{124A7413-AE22-C246-82FF-619D1E83A923}" type="pres">
      <dgm:prSet presAssocID="{CD7CB714-70E5-F14C-8254-1EC37D4759A4}" presName="childTextArrow" presStyleLbl="fgAccFollowNode1" presStyleIdx="6" presStyleCnt="10">
        <dgm:presLayoutVars>
          <dgm:bulletEnabled val="1"/>
        </dgm:presLayoutVars>
      </dgm:prSet>
      <dgm:spPr/>
      <dgm:t>
        <a:bodyPr/>
        <a:lstStyle/>
        <a:p>
          <a:endParaRPr lang="en-US"/>
        </a:p>
      </dgm:t>
    </dgm:pt>
    <dgm:pt modelId="{050B42C7-9964-814E-A9E2-FCD2C8DA9C1D}" type="pres">
      <dgm:prSet presAssocID="{156E932F-8BDC-034F-81E5-0F60881D5775}" presName="childTextArrow" presStyleLbl="fgAccFollowNode1" presStyleIdx="7" presStyleCnt="10">
        <dgm:presLayoutVars>
          <dgm:bulletEnabled val="1"/>
        </dgm:presLayoutVars>
      </dgm:prSet>
      <dgm:spPr/>
      <dgm:t>
        <a:bodyPr/>
        <a:lstStyle/>
        <a:p>
          <a:endParaRPr lang="en-US"/>
        </a:p>
      </dgm:t>
    </dgm:pt>
    <dgm:pt modelId="{3E9C6EB2-3B62-2F4E-A3DD-D6FF25207A62}" type="pres">
      <dgm:prSet presAssocID="{8820A2A3-6FEE-374A-9873-E9950537F095}" presName="sp" presStyleCnt="0"/>
      <dgm:spPr/>
    </dgm:pt>
    <dgm:pt modelId="{6FAEB155-5839-A449-95FE-107DAAB408A3}" type="pres">
      <dgm:prSet presAssocID="{B3756A3D-D7E2-8D4F-807F-87DDCAC86A23}" presName="arrowAndChildren" presStyleCnt="0"/>
      <dgm:spPr/>
    </dgm:pt>
    <dgm:pt modelId="{E44AF4F5-A5F1-4049-A6B2-9CABAFF3D33B}" type="pres">
      <dgm:prSet presAssocID="{B3756A3D-D7E2-8D4F-807F-87DDCAC86A23}" presName="parentTextArrow" presStyleLbl="node1" presStyleIdx="2" presStyleCnt="4"/>
      <dgm:spPr/>
      <dgm:t>
        <a:bodyPr/>
        <a:lstStyle/>
        <a:p>
          <a:endParaRPr lang="en-US"/>
        </a:p>
      </dgm:t>
    </dgm:pt>
    <dgm:pt modelId="{C6467A45-6CA8-344F-B269-E8B75D5479CB}" type="pres">
      <dgm:prSet presAssocID="{B3756A3D-D7E2-8D4F-807F-87DDCAC86A23}" presName="arrow" presStyleLbl="node1" presStyleIdx="3" presStyleCnt="4"/>
      <dgm:spPr/>
      <dgm:t>
        <a:bodyPr/>
        <a:lstStyle/>
        <a:p>
          <a:endParaRPr lang="en-US"/>
        </a:p>
      </dgm:t>
    </dgm:pt>
    <dgm:pt modelId="{585B3ABF-B2F1-7645-AEAC-EED1F78E7287}" type="pres">
      <dgm:prSet presAssocID="{B3756A3D-D7E2-8D4F-807F-87DDCAC86A23}" presName="descendantArrow" presStyleCnt="0"/>
      <dgm:spPr/>
    </dgm:pt>
    <dgm:pt modelId="{4626796E-E5BC-BD4E-A403-78FB398F2647}" type="pres">
      <dgm:prSet presAssocID="{1E64DE2F-F157-E74F-ADD6-73EA052979FB}" presName="childTextArrow" presStyleLbl="fgAccFollowNode1" presStyleIdx="8" presStyleCnt="10">
        <dgm:presLayoutVars>
          <dgm:bulletEnabled val="1"/>
        </dgm:presLayoutVars>
      </dgm:prSet>
      <dgm:spPr/>
      <dgm:t>
        <a:bodyPr/>
        <a:lstStyle/>
        <a:p>
          <a:endParaRPr lang="en-US"/>
        </a:p>
      </dgm:t>
    </dgm:pt>
    <dgm:pt modelId="{8C4C30C4-0561-6F4C-B7DC-243B4CA56912}" type="pres">
      <dgm:prSet presAssocID="{78B524B9-297B-6E4A-A07B-4978EE2482D8}" presName="childTextArrow" presStyleLbl="fgAccFollowNode1" presStyleIdx="9" presStyleCnt="10">
        <dgm:presLayoutVars>
          <dgm:bulletEnabled val="1"/>
        </dgm:presLayoutVars>
      </dgm:prSet>
      <dgm:spPr/>
      <dgm:t>
        <a:bodyPr/>
        <a:lstStyle/>
        <a:p>
          <a:endParaRPr lang="en-US"/>
        </a:p>
      </dgm:t>
    </dgm:pt>
  </dgm:ptLst>
  <dgm:cxnLst>
    <dgm:cxn modelId="{CB58DA7F-A06A-41DB-9B43-8DED414AAEB7}" type="presOf" srcId="{CFFC4E78-9F38-AB4A-8D18-817169CBB83A}" destId="{3AE1E9E6-9A72-E740-81C3-45308B818FC5}" srcOrd="0" destOrd="0" presId="urn:microsoft.com/office/officeart/2005/8/layout/process4"/>
    <dgm:cxn modelId="{9AEE6C47-DFDC-A844-9037-61CC1A99DDAC}" srcId="{8848B04E-0DC8-D44F-98D3-25DCCAB40008}" destId="{5AE3E205-C078-E84F-AB00-578F99B66E78}" srcOrd="1" destOrd="0" parTransId="{A855D9A3-4A98-0A41-8846-C132BA84DE75}" sibTransId="{1E93CDAB-A0F9-E948-B69D-D9DD0BF78CDC}"/>
    <dgm:cxn modelId="{75362AEC-DFD1-457E-ACCD-4DFB495D6916}" type="presOf" srcId="{5AE3E205-C078-E84F-AB00-578F99B66E78}" destId="{3231E51B-E0AA-9941-9203-D938B6D7B4AA}" srcOrd="0" destOrd="0" presId="urn:microsoft.com/office/officeart/2005/8/layout/process4"/>
    <dgm:cxn modelId="{C1E74093-23C4-DB49-8F98-D3039C205BBA}" srcId="{1CF209EC-DFA0-F04F-8617-028E166A0225}" destId="{B5E9541D-3C47-E649-A6EE-7A2496D0ACA7}" srcOrd="0" destOrd="0" parTransId="{F5B6BF2C-2B65-0E41-A9E4-DC3B26DC68B8}" sibTransId="{EEE5E77D-5F68-FB4F-B2BC-6CABE5359881}"/>
    <dgm:cxn modelId="{17313A74-74C9-5A4A-B067-A84287A78071}" srcId="{8848B04E-0DC8-D44F-98D3-25DCCAB40008}" destId="{0EC9CAF8-4768-154D-9EA6-3DD0A1224BAC}" srcOrd="2" destOrd="0" parTransId="{A8C5E6F0-7550-1F44-83D5-DD88E4F00B6C}" sibTransId="{7724B4EF-1FCC-DF42-AC33-156803235C81}"/>
    <dgm:cxn modelId="{31A2A7B8-9222-4FB4-87D9-A04E9D2E41F5}" type="presOf" srcId="{0EC9CAF8-4768-154D-9EA6-3DD0A1224BAC}" destId="{DC99AEC2-C676-0640-BF38-D2314CE6BF28}" srcOrd="0" destOrd="0" presId="urn:microsoft.com/office/officeart/2005/8/layout/process4"/>
    <dgm:cxn modelId="{B5326267-ADEC-4360-8268-804179EC04B2}" type="presOf" srcId="{EF0867D1-7B96-284F-8636-C638A584BCF7}" destId="{F32458D2-EB34-9249-BC3A-E8BAF03731E0}" srcOrd="0" destOrd="0" presId="urn:microsoft.com/office/officeart/2005/8/layout/process4"/>
    <dgm:cxn modelId="{FB8935A9-7463-48C7-A395-9C373009125D}" type="presOf" srcId="{CD7CB714-70E5-F14C-8254-1EC37D4759A4}" destId="{124A7413-AE22-C246-82FF-619D1E83A923}" srcOrd="0" destOrd="0" presId="urn:microsoft.com/office/officeart/2005/8/layout/process4"/>
    <dgm:cxn modelId="{0CA82CFA-8269-4027-8D6D-7C85AE6FB8B8}" type="presOf" srcId="{5681E181-2806-6247-86CF-38777AD78FBA}" destId="{F1992A3F-A03D-D845-99B3-2F9606A7CC6D}" srcOrd="0" destOrd="0" presId="urn:microsoft.com/office/officeart/2005/8/layout/process4"/>
    <dgm:cxn modelId="{D6FC0B2D-3F93-4982-AA99-835C4E0537F5}" type="presOf" srcId="{156E932F-8BDC-034F-81E5-0F60881D5775}" destId="{050B42C7-9964-814E-A9E2-FCD2C8DA9C1D}" srcOrd="0" destOrd="0" presId="urn:microsoft.com/office/officeart/2005/8/layout/process4"/>
    <dgm:cxn modelId="{51585695-6454-4921-8210-7200CFF55015}" type="presOf" srcId="{1CF209EC-DFA0-F04F-8617-028E166A0225}" destId="{8B56C803-07AD-814B-B269-33AF6EC12200}" srcOrd="0" destOrd="0" presId="urn:microsoft.com/office/officeart/2005/8/layout/process4"/>
    <dgm:cxn modelId="{31558540-1EE0-4B04-B084-19F1138B1262}" type="presOf" srcId="{78B524B9-297B-6E4A-A07B-4978EE2482D8}" destId="{8C4C30C4-0561-6F4C-B7DC-243B4CA56912}" srcOrd="0" destOrd="0" presId="urn:microsoft.com/office/officeart/2005/8/layout/process4"/>
    <dgm:cxn modelId="{30675CFD-A07C-2645-AA75-0FA497A9451F}" srcId="{8848B04E-0DC8-D44F-98D3-25DCCAB40008}" destId="{B3756A3D-D7E2-8D4F-807F-87DDCAC86A23}" srcOrd="0" destOrd="0" parTransId="{A0295EA1-ED9B-1745-A3B8-F886C9568CF8}" sibTransId="{8820A2A3-6FEE-374A-9873-E9950537F095}"/>
    <dgm:cxn modelId="{FE6EF0E9-D49A-AA48-ADA1-95CA5E70971C}" srcId="{0EC9CAF8-4768-154D-9EA6-3DD0A1224BAC}" destId="{CFFC4E78-9F38-AB4A-8D18-817169CBB83A}" srcOrd="2" destOrd="0" parTransId="{E255B27D-52A4-D943-B8FA-41FC2EC818E8}" sibTransId="{1BA921B8-827D-C648-B2B3-F683DCB8B006}"/>
    <dgm:cxn modelId="{55EE00BA-E4C3-499A-AF7A-E34F672E44D4}" type="presOf" srcId="{EDCD0771-9948-E04F-A32A-FA90A243E13F}" destId="{87645978-0857-5549-86BC-4EE871395089}" srcOrd="0" destOrd="0" presId="urn:microsoft.com/office/officeart/2005/8/layout/process4"/>
    <dgm:cxn modelId="{DB872802-8143-45B5-9487-FE39F8A1427B}" type="presOf" srcId="{1E64DE2F-F157-E74F-ADD6-73EA052979FB}" destId="{4626796E-E5BC-BD4E-A403-78FB398F2647}" srcOrd="0" destOrd="0" presId="urn:microsoft.com/office/officeart/2005/8/layout/process4"/>
    <dgm:cxn modelId="{A83DE553-D228-4871-AA0F-473F3C888A2F}" type="presOf" srcId="{B3756A3D-D7E2-8D4F-807F-87DDCAC86A23}" destId="{C6467A45-6CA8-344F-B269-E8B75D5479CB}" srcOrd="1" destOrd="0" presId="urn:microsoft.com/office/officeart/2005/8/layout/process4"/>
    <dgm:cxn modelId="{306A82EC-C5B9-D14E-8F3B-CA9B1FF31D28}" srcId="{5AE3E205-C078-E84F-AB00-578F99B66E78}" destId="{156E932F-8BDC-034F-81E5-0F60881D5775}" srcOrd="1" destOrd="0" parTransId="{4927AD17-5BF4-834C-9DE7-AD0AC902866C}" sibTransId="{C4E81999-5D79-F34A-9DBF-3862A4A525DF}"/>
    <dgm:cxn modelId="{6F141D52-2163-B94A-A617-B8DB719517E5}" srcId="{0EC9CAF8-4768-154D-9EA6-3DD0A1224BAC}" destId="{EDCD0771-9948-E04F-A32A-FA90A243E13F}" srcOrd="0" destOrd="0" parTransId="{80AD9D01-62C7-C741-8513-3F58F3DE9ED9}" sibTransId="{D1C80805-51D7-F143-BF79-D94B0FD9D3C5}"/>
    <dgm:cxn modelId="{5969E1AE-0206-4F4C-BB2E-62F7B9DA27FE}" type="presOf" srcId="{95F5456B-E550-124F-871F-81E65FF0F760}" destId="{3BCD39B7-1B8A-2F41-A8E1-9861400807A0}" srcOrd="0" destOrd="0" presId="urn:microsoft.com/office/officeart/2005/8/layout/process4"/>
    <dgm:cxn modelId="{39BE13FB-43BA-4042-A87D-4E70132D7DE0}" type="presOf" srcId="{0EC9CAF8-4768-154D-9EA6-3DD0A1224BAC}" destId="{EE27A3D3-EA74-C146-87FB-DEDDF8899F32}" srcOrd="1" destOrd="0" presId="urn:microsoft.com/office/officeart/2005/8/layout/process4"/>
    <dgm:cxn modelId="{BDA2DF43-2D4D-4C42-B017-3B6790579F01}" srcId="{0EC9CAF8-4768-154D-9EA6-3DD0A1224BAC}" destId="{95F5456B-E550-124F-871F-81E65FF0F760}" srcOrd="1" destOrd="0" parTransId="{5BE9DB8F-7A07-6747-892E-EE0EB5EE325F}" sibTransId="{50DD8130-E268-2D43-9A40-A2F27DBD9C57}"/>
    <dgm:cxn modelId="{424E5DE3-079D-43A0-8467-236652D22092}" type="presOf" srcId="{B3756A3D-D7E2-8D4F-807F-87DDCAC86A23}" destId="{E44AF4F5-A5F1-4049-A6B2-9CABAFF3D33B}" srcOrd="0" destOrd="0" presId="urn:microsoft.com/office/officeart/2005/8/layout/process4"/>
    <dgm:cxn modelId="{2DCF1C3F-C33B-6B48-B977-8325F8C41CB4}" srcId="{B3756A3D-D7E2-8D4F-807F-87DDCAC86A23}" destId="{78B524B9-297B-6E4A-A07B-4978EE2482D8}" srcOrd="1" destOrd="0" parTransId="{3F9E18CE-981E-9F40-8D00-B00BA98EFDFD}" sibTransId="{FDECFE45-CF80-DD41-9C62-CDB7C1092ECB}"/>
    <dgm:cxn modelId="{74B09998-A0CE-4121-9DD2-E4CCFCA4FFB6}" type="presOf" srcId="{1CF209EC-DFA0-F04F-8617-028E166A0225}" destId="{88260471-26A3-D243-A482-9B8AC974F990}" srcOrd="1" destOrd="0" presId="urn:microsoft.com/office/officeart/2005/8/layout/process4"/>
    <dgm:cxn modelId="{3C67BC7F-A8C3-2A4E-B8C3-C96A6FDCC637}" srcId="{5AE3E205-C078-E84F-AB00-578F99B66E78}" destId="{CD7CB714-70E5-F14C-8254-1EC37D4759A4}" srcOrd="0" destOrd="0" parTransId="{48874919-13BB-1E4D-A49E-8A4FEA8C6D31}" sibTransId="{410E3CA5-FC62-9A4C-97D3-358F411CBDFF}"/>
    <dgm:cxn modelId="{72D6A14E-E15F-904C-9C7F-4B1C7581AD0E}" srcId="{8848B04E-0DC8-D44F-98D3-25DCCAB40008}" destId="{1CF209EC-DFA0-F04F-8617-028E166A0225}" srcOrd="3" destOrd="0" parTransId="{6399489E-0A41-2040-9E77-D16DCCFAFD97}" sibTransId="{F593B134-1554-4C45-8988-46853AA22645}"/>
    <dgm:cxn modelId="{E9B1EB51-B377-5649-97BE-15FAA2848558}" srcId="{1CF209EC-DFA0-F04F-8617-028E166A0225}" destId="{5681E181-2806-6247-86CF-38777AD78FBA}" srcOrd="2" destOrd="0" parTransId="{73895E7F-9EF3-B446-A1FB-DA4BC4218EF9}" sibTransId="{A7A8482D-007B-B945-B097-7CB2AF963A18}"/>
    <dgm:cxn modelId="{77CE3F07-18D9-A046-9EFD-898C23CD1F16}" srcId="{1CF209EC-DFA0-F04F-8617-028E166A0225}" destId="{EF0867D1-7B96-284F-8636-C638A584BCF7}" srcOrd="1" destOrd="0" parTransId="{F3F143BF-F2C9-294F-9D52-4036244C784B}" sibTransId="{122C5C3E-3C81-9542-A82B-012FA6F68500}"/>
    <dgm:cxn modelId="{6EFF475B-FEE7-1247-97F8-625F7068BE9C}" srcId="{B3756A3D-D7E2-8D4F-807F-87DDCAC86A23}" destId="{1E64DE2F-F157-E74F-ADD6-73EA052979FB}" srcOrd="0" destOrd="0" parTransId="{8F1D1533-EB0F-4E40-9232-A9230C711BA0}" sibTransId="{971437C6-9946-1348-B9EC-30A20BD551D8}"/>
    <dgm:cxn modelId="{88777A1A-0AE2-4D6C-860D-D7CA8B973C08}" type="presOf" srcId="{8848B04E-0DC8-D44F-98D3-25DCCAB40008}" destId="{D1A2207A-5BD2-F047-9B7F-31401A50F35A}" srcOrd="0" destOrd="0" presId="urn:microsoft.com/office/officeart/2005/8/layout/process4"/>
    <dgm:cxn modelId="{5CF7590A-2E80-4151-A410-98160738ABBA}" type="presOf" srcId="{B5E9541D-3C47-E649-A6EE-7A2496D0ACA7}" destId="{51639E85-5883-494A-A707-473DCD16AAC7}" srcOrd="0" destOrd="0" presId="urn:microsoft.com/office/officeart/2005/8/layout/process4"/>
    <dgm:cxn modelId="{391E8473-F82D-4677-885E-C95ED4384552}" type="presOf" srcId="{5AE3E205-C078-E84F-AB00-578F99B66E78}" destId="{87CF3E2A-D4BF-D94A-9941-AD1553740B1C}" srcOrd="1" destOrd="0" presId="urn:microsoft.com/office/officeart/2005/8/layout/process4"/>
    <dgm:cxn modelId="{EFF5DC54-DC63-445D-8522-9E59D7519B87}" type="presParOf" srcId="{D1A2207A-5BD2-F047-9B7F-31401A50F35A}" destId="{9633FF58-9F18-4B48-B02A-F9FD05B356CD}" srcOrd="0" destOrd="0" presId="urn:microsoft.com/office/officeart/2005/8/layout/process4"/>
    <dgm:cxn modelId="{23E00151-24C7-4A08-8160-BB4A56B9BEF6}" type="presParOf" srcId="{9633FF58-9F18-4B48-B02A-F9FD05B356CD}" destId="{8B56C803-07AD-814B-B269-33AF6EC12200}" srcOrd="0" destOrd="0" presId="urn:microsoft.com/office/officeart/2005/8/layout/process4"/>
    <dgm:cxn modelId="{39FD6EDC-12A1-4D0C-8D76-5DFC0D278629}" type="presParOf" srcId="{9633FF58-9F18-4B48-B02A-F9FD05B356CD}" destId="{88260471-26A3-D243-A482-9B8AC974F990}" srcOrd="1" destOrd="0" presId="urn:microsoft.com/office/officeart/2005/8/layout/process4"/>
    <dgm:cxn modelId="{A41ADC77-EB0A-4FEA-850E-B28F0C1BE493}" type="presParOf" srcId="{9633FF58-9F18-4B48-B02A-F9FD05B356CD}" destId="{A5F7E2CD-DE35-7B48-84FD-B6B98C6E6092}" srcOrd="2" destOrd="0" presId="urn:microsoft.com/office/officeart/2005/8/layout/process4"/>
    <dgm:cxn modelId="{E1FCB3D8-5C9E-4CF8-ABF2-54C3A5F226CF}" type="presParOf" srcId="{A5F7E2CD-DE35-7B48-84FD-B6B98C6E6092}" destId="{51639E85-5883-494A-A707-473DCD16AAC7}" srcOrd="0" destOrd="0" presId="urn:microsoft.com/office/officeart/2005/8/layout/process4"/>
    <dgm:cxn modelId="{E086C34E-BC32-45C6-8B11-2EBEEEC410C4}" type="presParOf" srcId="{A5F7E2CD-DE35-7B48-84FD-B6B98C6E6092}" destId="{F32458D2-EB34-9249-BC3A-E8BAF03731E0}" srcOrd="1" destOrd="0" presId="urn:microsoft.com/office/officeart/2005/8/layout/process4"/>
    <dgm:cxn modelId="{9EF81800-7438-4370-A45E-B13D9D794917}" type="presParOf" srcId="{A5F7E2CD-DE35-7B48-84FD-B6B98C6E6092}" destId="{F1992A3F-A03D-D845-99B3-2F9606A7CC6D}" srcOrd="2" destOrd="0" presId="urn:microsoft.com/office/officeart/2005/8/layout/process4"/>
    <dgm:cxn modelId="{EF0C5908-57A8-4F5E-9842-C90A9BE09CDD}" type="presParOf" srcId="{D1A2207A-5BD2-F047-9B7F-31401A50F35A}" destId="{69628F0E-D8FF-5B4A-81F9-0A4FF0671283}" srcOrd="1" destOrd="0" presId="urn:microsoft.com/office/officeart/2005/8/layout/process4"/>
    <dgm:cxn modelId="{127AA24E-A427-4B1B-A522-A570786953EC}" type="presParOf" srcId="{D1A2207A-5BD2-F047-9B7F-31401A50F35A}" destId="{FA46A209-00A3-EE4B-8200-AB3F9A3C1EE0}" srcOrd="2" destOrd="0" presId="urn:microsoft.com/office/officeart/2005/8/layout/process4"/>
    <dgm:cxn modelId="{F80A4561-2F61-44CB-93BA-0BD51E5CF9E8}" type="presParOf" srcId="{FA46A209-00A3-EE4B-8200-AB3F9A3C1EE0}" destId="{DC99AEC2-C676-0640-BF38-D2314CE6BF28}" srcOrd="0" destOrd="0" presId="urn:microsoft.com/office/officeart/2005/8/layout/process4"/>
    <dgm:cxn modelId="{73215A44-46E8-4E9D-8466-CAFBA5780956}" type="presParOf" srcId="{FA46A209-00A3-EE4B-8200-AB3F9A3C1EE0}" destId="{EE27A3D3-EA74-C146-87FB-DEDDF8899F32}" srcOrd="1" destOrd="0" presId="urn:microsoft.com/office/officeart/2005/8/layout/process4"/>
    <dgm:cxn modelId="{14148304-B12A-4E99-B35F-0E359FF0E0C3}" type="presParOf" srcId="{FA46A209-00A3-EE4B-8200-AB3F9A3C1EE0}" destId="{3B0D130A-86A3-DB44-81B5-C434D31180B6}" srcOrd="2" destOrd="0" presId="urn:microsoft.com/office/officeart/2005/8/layout/process4"/>
    <dgm:cxn modelId="{EE8F54EE-A936-42C1-B398-CC2C8EFCCC53}" type="presParOf" srcId="{3B0D130A-86A3-DB44-81B5-C434D31180B6}" destId="{87645978-0857-5549-86BC-4EE871395089}" srcOrd="0" destOrd="0" presId="urn:microsoft.com/office/officeart/2005/8/layout/process4"/>
    <dgm:cxn modelId="{C93D86B0-5272-410D-B1EE-2E4B7776D97F}" type="presParOf" srcId="{3B0D130A-86A3-DB44-81B5-C434D31180B6}" destId="{3BCD39B7-1B8A-2F41-A8E1-9861400807A0}" srcOrd="1" destOrd="0" presId="urn:microsoft.com/office/officeart/2005/8/layout/process4"/>
    <dgm:cxn modelId="{CFB2710A-0703-4E03-AE46-0B11131D9323}" type="presParOf" srcId="{3B0D130A-86A3-DB44-81B5-C434D31180B6}" destId="{3AE1E9E6-9A72-E740-81C3-45308B818FC5}" srcOrd="2" destOrd="0" presId="urn:microsoft.com/office/officeart/2005/8/layout/process4"/>
    <dgm:cxn modelId="{A8D8E532-B14D-47DD-81BD-CA463774CCCF}" type="presParOf" srcId="{D1A2207A-5BD2-F047-9B7F-31401A50F35A}" destId="{34A90719-2FBD-EF46-BC0A-B42E4AA703E4}" srcOrd="3" destOrd="0" presId="urn:microsoft.com/office/officeart/2005/8/layout/process4"/>
    <dgm:cxn modelId="{3DF36389-B738-4528-B316-7335DE358CE0}" type="presParOf" srcId="{D1A2207A-5BD2-F047-9B7F-31401A50F35A}" destId="{57C4298E-204E-4F43-9715-0FFEDB44FF9D}" srcOrd="4" destOrd="0" presId="urn:microsoft.com/office/officeart/2005/8/layout/process4"/>
    <dgm:cxn modelId="{13909553-0551-47C0-93B2-DC31793253A3}" type="presParOf" srcId="{57C4298E-204E-4F43-9715-0FFEDB44FF9D}" destId="{3231E51B-E0AA-9941-9203-D938B6D7B4AA}" srcOrd="0" destOrd="0" presId="urn:microsoft.com/office/officeart/2005/8/layout/process4"/>
    <dgm:cxn modelId="{6581868A-813F-4C55-80AE-D59B73C351FC}" type="presParOf" srcId="{57C4298E-204E-4F43-9715-0FFEDB44FF9D}" destId="{87CF3E2A-D4BF-D94A-9941-AD1553740B1C}" srcOrd="1" destOrd="0" presId="urn:microsoft.com/office/officeart/2005/8/layout/process4"/>
    <dgm:cxn modelId="{F5A187AB-20FF-4D38-904A-3FDE34F30BB4}" type="presParOf" srcId="{57C4298E-204E-4F43-9715-0FFEDB44FF9D}" destId="{0FD141EA-0054-4347-BAA5-ACDEACFEFEBA}" srcOrd="2" destOrd="0" presId="urn:microsoft.com/office/officeart/2005/8/layout/process4"/>
    <dgm:cxn modelId="{F339A492-8805-47FC-9934-7CA9E9478C48}" type="presParOf" srcId="{0FD141EA-0054-4347-BAA5-ACDEACFEFEBA}" destId="{124A7413-AE22-C246-82FF-619D1E83A923}" srcOrd="0" destOrd="0" presId="urn:microsoft.com/office/officeart/2005/8/layout/process4"/>
    <dgm:cxn modelId="{2AC5ACA0-DCB7-49F4-B1EE-F904F0A32EC8}" type="presParOf" srcId="{0FD141EA-0054-4347-BAA5-ACDEACFEFEBA}" destId="{050B42C7-9964-814E-A9E2-FCD2C8DA9C1D}" srcOrd="1" destOrd="0" presId="urn:microsoft.com/office/officeart/2005/8/layout/process4"/>
    <dgm:cxn modelId="{D96CDC64-B4A9-4C0F-90D4-2AC7F47089E4}" type="presParOf" srcId="{D1A2207A-5BD2-F047-9B7F-31401A50F35A}" destId="{3E9C6EB2-3B62-2F4E-A3DD-D6FF25207A62}" srcOrd="5" destOrd="0" presId="urn:microsoft.com/office/officeart/2005/8/layout/process4"/>
    <dgm:cxn modelId="{2D9D485B-659F-4258-B6D1-155BE0D7B7B8}" type="presParOf" srcId="{D1A2207A-5BD2-F047-9B7F-31401A50F35A}" destId="{6FAEB155-5839-A449-95FE-107DAAB408A3}" srcOrd="6" destOrd="0" presId="urn:microsoft.com/office/officeart/2005/8/layout/process4"/>
    <dgm:cxn modelId="{52F46F8B-B459-45AA-B33C-14EF779EBCB6}" type="presParOf" srcId="{6FAEB155-5839-A449-95FE-107DAAB408A3}" destId="{E44AF4F5-A5F1-4049-A6B2-9CABAFF3D33B}" srcOrd="0" destOrd="0" presId="urn:microsoft.com/office/officeart/2005/8/layout/process4"/>
    <dgm:cxn modelId="{64839D9C-39D1-4930-86F1-6D2D24A1EC25}" type="presParOf" srcId="{6FAEB155-5839-A449-95FE-107DAAB408A3}" destId="{C6467A45-6CA8-344F-B269-E8B75D5479CB}" srcOrd="1" destOrd="0" presId="urn:microsoft.com/office/officeart/2005/8/layout/process4"/>
    <dgm:cxn modelId="{AD047E4A-2489-4ABB-8215-0C2E4A630B74}" type="presParOf" srcId="{6FAEB155-5839-A449-95FE-107DAAB408A3}" destId="{585B3ABF-B2F1-7645-AEAC-EED1F78E7287}" srcOrd="2" destOrd="0" presId="urn:microsoft.com/office/officeart/2005/8/layout/process4"/>
    <dgm:cxn modelId="{09EE49A4-A45C-4250-839A-2A209F91FEFA}" type="presParOf" srcId="{585B3ABF-B2F1-7645-AEAC-EED1F78E7287}" destId="{4626796E-E5BC-BD4E-A403-78FB398F2647}" srcOrd="0" destOrd="0" presId="urn:microsoft.com/office/officeart/2005/8/layout/process4"/>
    <dgm:cxn modelId="{F2B7A66C-386E-4367-9621-E9310A52E35C}" type="presParOf" srcId="{585B3ABF-B2F1-7645-AEAC-EED1F78E7287}" destId="{8C4C30C4-0561-6F4C-B7DC-243B4CA56912}"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48B04E-0DC8-D44F-98D3-25DCCAB40008}" type="doc">
      <dgm:prSet loTypeId="urn:microsoft.com/office/officeart/2005/8/layout/process4" loCatId="" qsTypeId="urn:microsoft.com/office/officeart/2005/8/quickstyle/simple4" qsCatId="simple" csTypeId="urn:microsoft.com/office/officeart/2005/8/colors/accent1_2#1" csCatId="accent1" phldr="1"/>
      <dgm:spPr/>
      <dgm:t>
        <a:bodyPr/>
        <a:lstStyle/>
        <a:p>
          <a:endParaRPr lang="en-US"/>
        </a:p>
      </dgm:t>
    </dgm:pt>
    <dgm:pt modelId="{B3756A3D-D7E2-8D4F-807F-87DDCAC86A23}">
      <dgm:prSet phldrT="[Text]"/>
      <dgm:spPr/>
      <dgm:t>
        <a:bodyPr/>
        <a:lstStyle/>
        <a:p>
          <a:r>
            <a:rPr lang="en-US" dirty="0" smtClean="0"/>
            <a:t>Pre-Observation – Domain 1 and 4</a:t>
          </a:r>
          <a:endParaRPr lang="en-US" dirty="0"/>
        </a:p>
      </dgm:t>
    </dgm:pt>
    <dgm:pt modelId="{A0295EA1-ED9B-1745-A3B8-F886C9568CF8}" type="parTrans" cxnId="{30675CFD-A07C-2645-AA75-0FA497A9451F}">
      <dgm:prSet/>
      <dgm:spPr/>
      <dgm:t>
        <a:bodyPr/>
        <a:lstStyle/>
        <a:p>
          <a:endParaRPr lang="en-US"/>
        </a:p>
      </dgm:t>
    </dgm:pt>
    <dgm:pt modelId="{8820A2A3-6FEE-374A-9873-E9950537F095}" type="sibTrans" cxnId="{30675CFD-A07C-2645-AA75-0FA497A9451F}">
      <dgm:prSet/>
      <dgm:spPr/>
      <dgm:t>
        <a:bodyPr/>
        <a:lstStyle/>
        <a:p>
          <a:endParaRPr lang="en-US"/>
        </a:p>
      </dgm:t>
    </dgm:pt>
    <dgm:pt modelId="{1E64DE2F-F157-E74F-ADD6-73EA052979FB}">
      <dgm:prSet phldrT="[Text]"/>
      <dgm:spPr/>
      <dgm:t>
        <a:bodyPr/>
        <a:lstStyle/>
        <a:p>
          <a:r>
            <a:rPr lang="en-US" dirty="0" smtClean="0"/>
            <a:t>2 days before: Teacher provides evidence using Lesson Plan Form</a:t>
          </a:r>
          <a:endParaRPr lang="en-US" dirty="0"/>
        </a:p>
      </dgm:t>
    </dgm:pt>
    <dgm:pt modelId="{8F1D1533-EB0F-4E40-9232-A9230C711BA0}" type="parTrans" cxnId="{6EFF475B-FEE7-1247-97F8-625F7068BE9C}">
      <dgm:prSet/>
      <dgm:spPr/>
      <dgm:t>
        <a:bodyPr/>
        <a:lstStyle/>
        <a:p>
          <a:endParaRPr lang="en-US"/>
        </a:p>
      </dgm:t>
    </dgm:pt>
    <dgm:pt modelId="{971437C6-9946-1348-B9EC-30A20BD551D8}" type="sibTrans" cxnId="{6EFF475B-FEE7-1247-97F8-625F7068BE9C}">
      <dgm:prSet/>
      <dgm:spPr/>
      <dgm:t>
        <a:bodyPr/>
        <a:lstStyle/>
        <a:p>
          <a:endParaRPr lang="en-US"/>
        </a:p>
      </dgm:t>
    </dgm:pt>
    <dgm:pt modelId="{78B524B9-297B-6E4A-A07B-4978EE2482D8}">
      <dgm:prSet phldrT="[Text]"/>
      <dgm:spPr/>
      <dgm:t>
        <a:bodyPr/>
        <a:lstStyle/>
        <a:p>
          <a:r>
            <a:rPr lang="en-US" dirty="0" smtClean="0"/>
            <a:t>Teacher and Evaluator discuss evidence provided; Evaluator Collects additional Evidence through Questioning</a:t>
          </a:r>
          <a:endParaRPr lang="en-US" dirty="0"/>
        </a:p>
      </dgm:t>
    </dgm:pt>
    <dgm:pt modelId="{3F9E18CE-981E-9F40-8D00-B00BA98EFDFD}" type="parTrans" cxnId="{2DCF1C3F-C33B-6B48-B977-8325F8C41CB4}">
      <dgm:prSet/>
      <dgm:spPr/>
      <dgm:t>
        <a:bodyPr/>
        <a:lstStyle/>
        <a:p>
          <a:endParaRPr lang="en-US"/>
        </a:p>
      </dgm:t>
    </dgm:pt>
    <dgm:pt modelId="{FDECFE45-CF80-DD41-9C62-CDB7C1092ECB}" type="sibTrans" cxnId="{2DCF1C3F-C33B-6B48-B977-8325F8C41CB4}">
      <dgm:prSet/>
      <dgm:spPr/>
      <dgm:t>
        <a:bodyPr/>
        <a:lstStyle/>
        <a:p>
          <a:endParaRPr lang="en-US"/>
        </a:p>
      </dgm:t>
    </dgm:pt>
    <dgm:pt modelId="{5AE3E205-C078-E84F-AB00-578F99B66E78}">
      <dgm:prSet phldrT="[Text]"/>
      <dgm:spPr/>
      <dgm:t>
        <a:bodyPr/>
        <a:lstStyle/>
        <a:p>
          <a:r>
            <a:rPr lang="en-US" dirty="0" smtClean="0"/>
            <a:t>During the Observation – Domains 1, 2 and 3</a:t>
          </a:r>
          <a:endParaRPr lang="en-US" dirty="0"/>
        </a:p>
      </dgm:t>
    </dgm:pt>
    <dgm:pt modelId="{A855D9A3-4A98-0A41-8846-C132BA84DE75}" type="parTrans" cxnId="{9AEE6C47-DFDC-A844-9037-61CC1A99DDAC}">
      <dgm:prSet/>
      <dgm:spPr/>
      <dgm:t>
        <a:bodyPr/>
        <a:lstStyle/>
        <a:p>
          <a:endParaRPr lang="en-US"/>
        </a:p>
      </dgm:t>
    </dgm:pt>
    <dgm:pt modelId="{1E93CDAB-A0F9-E948-B69D-D9DD0BF78CDC}" type="sibTrans" cxnId="{9AEE6C47-DFDC-A844-9037-61CC1A99DDAC}">
      <dgm:prSet/>
      <dgm:spPr/>
      <dgm:t>
        <a:bodyPr/>
        <a:lstStyle/>
        <a:p>
          <a:endParaRPr lang="en-US"/>
        </a:p>
      </dgm:t>
    </dgm:pt>
    <dgm:pt modelId="{CD7CB714-70E5-F14C-8254-1EC37D4759A4}">
      <dgm:prSet phldrT="[Text]"/>
      <dgm:spPr/>
      <dgm:t>
        <a:bodyPr/>
        <a:lstStyle/>
        <a:p>
          <a:r>
            <a:rPr lang="en-US" dirty="0" smtClean="0"/>
            <a:t>Evaluator arrives early – Walks the Walls</a:t>
          </a:r>
          <a:endParaRPr lang="en-US" dirty="0"/>
        </a:p>
      </dgm:t>
    </dgm:pt>
    <dgm:pt modelId="{48874919-13BB-1E4D-A49E-8A4FEA8C6D31}" type="parTrans" cxnId="{3C67BC7F-A8C3-2A4E-B8C3-C96A6FDCC637}">
      <dgm:prSet/>
      <dgm:spPr/>
      <dgm:t>
        <a:bodyPr/>
        <a:lstStyle/>
        <a:p>
          <a:endParaRPr lang="en-US"/>
        </a:p>
      </dgm:t>
    </dgm:pt>
    <dgm:pt modelId="{410E3CA5-FC62-9A4C-97D3-358F411CBDFF}" type="sibTrans" cxnId="{3C67BC7F-A8C3-2A4E-B8C3-C96A6FDCC637}">
      <dgm:prSet/>
      <dgm:spPr/>
      <dgm:t>
        <a:bodyPr/>
        <a:lstStyle/>
        <a:p>
          <a:endParaRPr lang="en-US"/>
        </a:p>
      </dgm:t>
    </dgm:pt>
    <dgm:pt modelId="{156E932F-8BDC-034F-81E5-0F60881D5775}">
      <dgm:prSet phldrT="[Text]"/>
      <dgm:spPr/>
      <dgm:t>
        <a:bodyPr/>
        <a:lstStyle/>
        <a:p>
          <a:r>
            <a:rPr lang="en-US" dirty="0" smtClean="0"/>
            <a:t>Evidence Collected during the lesson: Avoid Opinions</a:t>
          </a:r>
          <a:endParaRPr lang="en-US" dirty="0"/>
        </a:p>
      </dgm:t>
    </dgm:pt>
    <dgm:pt modelId="{4927AD17-5BF4-834C-9DE7-AD0AC902866C}" type="parTrans" cxnId="{306A82EC-C5B9-D14E-8F3B-CA9B1FF31D28}">
      <dgm:prSet/>
      <dgm:spPr/>
      <dgm:t>
        <a:bodyPr/>
        <a:lstStyle/>
        <a:p>
          <a:endParaRPr lang="en-US"/>
        </a:p>
      </dgm:t>
    </dgm:pt>
    <dgm:pt modelId="{C4E81999-5D79-F34A-9DBF-3862A4A525DF}" type="sibTrans" cxnId="{306A82EC-C5B9-D14E-8F3B-CA9B1FF31D28}">
      <dgm:prSet/>
      <dgm:spPr/>
      <dgm:t>
        <a:bodyPr/>
        <a:lstStyle/>
        <a:p>
          <a:endParaRPr lang="en-US"/>
        </a:p>
      </dgm:t>
    </dgm:pt>
    <dgm:pt modelId="{0EC9CAF8-4768-154D-9EA6-3DD0A1224BAC}">
      <dgm:prSet phldrT="[Text]"/>
      <dgm:spPr/>
      <dgm:t>
        <a:bodyPr/>
        <a:lstStyle/>
        <a:p>
          <a:r>
            <a:rPr lang="en-US" dirty="0" smtClean="0"/>
            <a:t>Preparing for Post-Observation – Domains 1, 2, 3 and 4</a:t>
          </a:r>
          <a:endParaRPr lang="en-US" dirty="0"/>
        </a:p>
      </dgm:t>
    </dgm:pt>
    <dgm:pt modelId="{A8C5E6F0-7550-1F44-83D5-DD88E4F00B6C}" type="parTrans" cxnId="{17313A74-74C9-5A4A-B067-A84287A78071}">
      <dgm:prSet/>
      <dgm:spPr/>
      <dgm:t>
        <a:bodyPr/>
        <a:lstStyle/>
        <a:p>
          <a:endParaRPr lang="en-US"/>
        </a:p>
      </dgm:t>
    </dgm:pt>
    <dgm:pt modelId="{7724B4EF-1FCC-DF42-AC33-156803235C81}" type="sibTrans" cxnId="{17313A74-74C9-5A4A-B067-A84287A78071}">
      <dgm:prSet/>
      <dgm:spPr/>
      <dgm:t>
        <a:bodyPr/>
        <a:lstStyle/>
        <a:p>
          <a:endParaRPr lang="en-US"/>
        </a:p>
      </dgm:t>
    </dgm:pt>
    <dgm:pt modelId="{EDCD0771-9948-E04F-A32A-FA90A243E13F}">
      <dgm:prSet phldrT="[Text]"/>
      <dgm:spPr/>
      <dgm:t>
        <a:bodyPr/>
        <a:lstStyle/>
        <a:p>
          <a:r>
            <a:rPr lang="en-US" dirty="0" smtClean="0"/>
            <a:t>Evaluator provides Teacher with Evidence Collected during the Observation</a:t>
          </a:r>
          <a:endParaRPr lang="en-US" dirty="0"/>
        </a:p>
      </dgm:t>
    </dgm:pt>
    <dgm:pt modelId="{80AD9D01-62C7-C741-8513-3F58F3DE9ED9}" type="parTrans" cxnId="{6F141D52-2163-B94A-A617-B8DB719517E5}">
      <dgm:prSet/>
      <dgm:spPr/>
      <dgm:t>
        <a:bodyPr/>
        <a:lstStyle/>
        <a:p>
          <a:endParaRPr lang="en-US"/>
        </a:p>
      </dgm:t>
    </dgm:pt>
    <dgm:pt modelId="{D1C80805-51D7-F143-BF79-D94B0FD9D3C5}" type="sibTrans" cxnId="{6F141D52-2163-B94A-A617-B8DB719517E5}">
      <dgm:prSet/>
      <dgm:spPr/>
      <dgm:t>
        <a:bodyPr/>
        <a:lstStyle/>
        <a:p>
          <a:endParaRPr lang="en-US"/>
        </a:p>
      </dgm:t>
    </dgm:pt>
    <dgm:pt modelId="{95F5456B-E550-124F-871F-81E65FF0F760}">
      <dgm:prSet phldrT="[Text]"/>
      <dgm:spPr/>
      <dgm:t>
        <a:bodyPr/>
        <a:lstStyle/>
        <a:p>
          <a:r>
            <a:rPr lang="en-US" dirty="0" smtClean="0"/>
            <a:t>Teacher self-assesses using highlighter and rubric –and gives to evaluator</a:t>
          </a:r>
          <a:endParaRPr lang="en-US" dirty="0"/>
        </a:p>
      </dgm:t>
    </dgm:pt>
    <dgm:pt modelId="{5BE9DB8F-7A07-6747-892E-EE0EB5EE325F}" type="parTrans" cxnId="{BDA2DF43-2D4D-4C42-B017-3B6790579F01}">
      <dgm:prSet/>
      <dgm:spPr/>
      <dgm:t>
        <a:bodyPr/>
        <a:lstStyle/>
        <a:p>
          <a:endParaRPr lang="en-US"/>
        </a:p>
      </dgm:t>
    </dgm:pt>
    <dgm:pt modelId="{50DD8130-E268-2D43-9A40-A2F27DBD9C57}" type="sibTrans" cxnId="{BDA2DF43-2D4D-4C42-B017-3B6790579F01}">
      <dgm:prSet/>
      <dgm:spPr/>
      <dgm:t>
        <a:bodyPr/>
        <a:lstStyle/>
        <a:p>
          <a:endParaRPr lang="en-US"/>
        </a:p>
      </dgm:t>
    </dgm:pt>
    <dgm:pt modelId="{1CF209EC-DFA0-F04F-8617-028E166A0225}">
      <dgm:prSet/>
      <dgm:spPr/>
      <dgm:t>
        <a:bodyPr/>
        <a:lstStyle/>
        <a:p>
          <a:r>
            <a:rPr lang="en-US" dirty="0" smtClean="0"/>
            <a:t>Post-Teaching Collaborative Assessment – Domains: 1, 2</a:t>
          </a:r>
          <a:r>
            <a:rPr lang="en-US" smtClean="0"/>
            <a:t>, 3 </a:t>
          </a:r>
          <a:r>
            <a:rPr lang="en-US" dirty="0" smtClean="0"/>
            <a:t>and 4</a:t>
          </a:r>
          <a:endParaRPr lang="en-US" dirty="0"/>
        </a:p>
      </dgm:t>
    </dgm:pt>
    <dgm:pt modelId="{6399489E-0A41-2040-9E77-D16DCCFAFD97}" type="parTrans" cxnId="{72D6A14E-E15F-904C-9C7F-4B1C7581AD0E}">
      <dgm:prSet/>
      <dgm:spPr/>
      <dgm:t>
        <a:bodyPr/>
        <a:lstStyle/>
        <a:p>
          <a:endParaRPr lang="en-US"/>
        </a:p>
      </dgm:t>
    </dgm:pt>
    <dgm:pt modelId="{F593B134-1554-4C45-8988-46853AA22645}" type="sibTrans" cxnId="{72D6A14E-E15F-904C-9C7F-4B1C7581AD0E}">
      <dgm:prSet/>
      <dgm:spPr/>
      <dgm:t>
        <a:bodyPr/>
        <a:lstStyle/>
        <a:p>
          <a:endParaRPr lang="en-US"/>
        </a:p>
      </dgm:t>
    </dgm:pt>
    <dgm:pt modelId="{B5E9541D-3C47-E649-A6EE-7A2496D0ACA7}">
      <dgm:prSet/>
      <dgm:spPr/>
      <dgm:t>
        <a:bodyPr/>
        <a:lstStyle/>
        <a:p>
          <a:r>
            <a:rPr lang="en-US" dirty="0" smtClean="0"/>
            <a:t>Teacher and Evaluator discuss agreed upon items</a:t>
          </a:r>
          <a:endParaRPr lang="en-US" dirty="0"/>
        </a:p>
      </dgm:t>
    </dgm:pt>
    <dgm:pt modelId="{F5B6BF2C-2B65-0E41-A9E4-DC3B26DC68B8}" type="parTrans" cxnId="{C1E74093-23C4-DB49-8F98-D3039C205BBA}">
      <dgm:prSet/>
      <dgm:spPr/>
      <dgm:t>
        <a:bodyPr/>
        <a:lstStyle/>
        <a:p>
          <a:endParaRPr lang="en-US"/>
        </a:p>
      </dgm:t>
    </dgm:pt>
    <dgm:pt modelId="{EEE5E77D-5F68-FB4F-B2BC-6CABE5359881}" type="sibTrans" cxnId="{C1E74093-23C4-DB49-8F98-D3039C205BBA}">
      <dgm:prSet/>
      <dgm:spPr/>
      <dgm:t>
        <a:bodyPr/>
        <a:lstStyle/>
        <a:p>
          <a:endParaRPr lang="en-US"/>
        </a:p>
      </dgm:t>
    </dgm:pt>
    <dgm:pt modelId="{CFFC4E78-9F38-AB4A-8D18-817169CBB83A}">
      <dgm:prSet phldrT="[Text]"/>
      <dgm:spPr/>
      <dgm:t>
        <a:bodyPr/>
        <a:lstStyle/>
        <a:p>
          <a:r>
            <a:rPr lang="en-US" dirty="0" smtClean="0"/>
            <a:t>Evaluator assesses and marks all agreed upon – leaves areas of concern blank to discuss</a:t>
          </a:r>
          <a:endParaRPr lang="en-US" dirty="0"/>
        </a:p>
      </dgm:t>
    </dgm:pt>
    <dgm:pt modelId="{E255B27D-52A4-D943-B8FA-41FC2EC818E8}" type="parTrans" cxnId="{FE6EF0E9-D49A-AA48-ADA1-95CA5E70971C}">
      <dgm:prSet/>
      <dgm:spPr/>
      <dgm:t>
        <a:bodyPr/>
        <a:lstStyle/>
        <a:p>
          <a:endParaRPr lang="en-US"/>
        </a:p>
      </dgm:t>
    </dgm:pt>
    <dgm:pt modelId="{1BA921B8-827D-C648-B2B3-F683DCB8B006}" type="sibTrans" cxnId="{FE6EF0E9-D49A-AA48-ADA1-95CA5E70971C}">
      <dgm:prSet/>
      <dgm:spPr/>
      <dgm:t>
        <a:bodyPr/>
        <a:lstStyle/>
        <a:p>
          <a:endParaRPr lang="en-US"/>
        </a:p>
      </dgm:t>
    </dgm:pt>
    <dgm:pt modelId="{EF0867D1-7B96-284F-8636-C638A584BCF7}">
      <dgm:prSet/>
      <dgm:spPr/>
      <dgm:t>
        <a:bodyPr/>
        <a:lstStyle/>
        <a:p>
          <a:r>
            <a:rPr lang="en-US" dirty="0" smtClean="0"/>
            <a:t>Evaluator invites teacher to discuss areas of disagreement</a:t>
          </a:r>
          <a:endParaRPr lang="en-US" dirty="0"/>
        </a:p>
      </dgm:t>
    </dgm:pt>
    <dgm:pt modelId="{F3F143BF-F2C9-294F-9D52-4036244C784B}" type="parTrans" cxnId="{77CE3F07-18D9-A046-9EFD-898C23CD1F16}">
      <dgm:prSet/>
      <dgm:spPr/>
      <dgm:t>
        <a:bodyPr/>
        <a:lstStyle/>
        <a:p>
          <a:endParaRPr lang="en-US"/>
        </a:p>
      </dgm:t>
    </dgm:pt>
    <dgm:pt modelId="{122C5C3E-3C81-9542-A82B-012FA6F68500}" type="sibTrans" cxnId="{77CE3F07-18D9-A046-9EFD-898C23CD1F16}">
      <dgm:prSet/>
      <dgm:spPr/>
      <dgm:t>
        <a:bodyPr/>
        <a:lstStyle/>
        <a:p>
          <a:endParaRPr lang="en-US"/>
        </a:p>
      </dgm:t>
    </dgm:pt>
    <dgm:pt modelId="{5681E181-2806-6247-86CF-38777AD78FBA}">
      <dgm:prSet/>
      <dgm:spPr/>
      <dgm:t>
        <a:bodyPr/>
        <a:lstStyle/>
        <a:p>
          <a:r>
            <a:rPr lang="en-US" dirty="0" smtClean="0"/>
            <a:t>Teacher develops self-assessment summary</a:t>
          </a:r>
          <a:endParaRPr lang="en-US" dirty="0"/>
        </a:p>
      </dgm:t>
    </dgm:pt>
    <dgm:pt modelId="{73895E7F-9EF3-B446-A1FB-DA4BC4218EF9}" type="parTrans" cxnId="{E9B1EB51-B377-5649-97BE-15FAA2848558}">
      <dgm:prSet/>
      <dgm:spPr/>
      <dgm:t>
        <a:bodyPr/>
        <a:lstStyle/>
        <a:p>
          <a:endParaRPr lang="en-US"/>
        </a:p>
      </dgm:t>
    </dgm:pt>
    <dgm:pt modelId="{A7A8482D-007B-B945-B097-7CB2AF963A18}" type="sibTrans" cxnId="{E9B1EB51-B377-5649-97BE-15FAA2848558}">
      <dgm:prSet/>
      <dgm:spPr/>
      <dgm:t>
        <a:bodyPr/>
        <a:lstStyle/>
        <a:p>
          <a:endParaRPr lang="en-US"/>
        </a:p>
      </dgm:t>
    </dgm:pt>
    <dgm:pt modelId="{D1A2207A-5BD2-F047-9B7F-31401A50F35A}" type="pres">
      <dgm:prSet presAssocID="{8848B04E-0DC8-D44F-98D3-25DCCAB40008}" presName="Name0" presStyleCnt="0">
        <dgm:presLayoutVars>
          <dgm:dir/>
          <dgm:animLvl val="lvl"/>
          <dgm:resizeHandles val="exact"/>
        </dgm:presLayoutVars>
      </dgm:prSet>
      <dgm:spPr/>
      <dgm:t>
        <a:bodyPr/>
        <a:lstStyle/>
        <a:p>
          <a:endParaRPr lang="en-US"/>
        </a:p>
      </dgm:t>
    </dgm:pt>
    <dgm:pt modelId="{9633FF58-9F18-4B48-B02A-F9FD05B356CD}" type="pres">
      <dgm:prSet presAssocID="{1CF209EC-DFA0-F04F-8617-028E166A0225}" presName="boxAndChildren" presStyleCnt="0"/>
      <dgm:spPr/>
    </dgm:pt>
    <dgm:pt modelId="{8B56C803-07AD-814B-B269-33AF6EC12200}" type="pres">
      <dgm:prSet presAssocID="{1CF209EC-DFA0-F04F-8617-028E166A0225}" presName="parentTextBox" presStyleLbl="node1" presStyleIdx="0" presStyleCnt="4"/>
      <dgm:spPr/>
      <dgm:t>
        <a:bodyPr/>
        <a:lstStyle/>
        <a:p>
          <a:endParaRPr lang="en-US"/>
        </a:p>
      </dgm:t>
    </dgm:pt>
    <dgm:pt modelId="{88260471-26A3-D243-A482-9B8AC974F990}" type="pres">
      <dgm:prSet presAssocID="{1CF209EC-DFA0-F04F-8617-028E166A0225}" presName="entireBox" presStyleLbl="node1" presStyleIdx="0" presStyleCnt="4"/>
      <dgm:spPr/>
      <dgm:t>
        <a:bodyPr/>
        <a:lstStyle/>
        <a:p>
          <a:endParaRPr lang="en-US"/>
        </a:p>
      </dgm:t>
    </dgm:pt>
    <dgm:pt modelId="{A5F7E2CD-DE35-7B48-84FD-B6B98C6E6092}" type="pres">
      <dgm:prSet presAssocID="{1CF209EC-DFA0-F04F-8617-028E166A0225}" presName="descendantBox" presStyleCnt="0"/>
      <dgm:spPr/>
    </dgm:pt>
    <dgm:pt modelId="{51639E85-5883-494A-A707-473DCD16AAC7}" type="pres">
      <dgm:prSet presAssocID="{B5E9541D-3C47-E649-A6EE-7A2496D0ACA7}" presName="childTextBox" presStyleLbl="fgAccFollowNode1" presStyleIdx="0" presStyleCnt="10">
        <dgm:presLayoutVars>
          <dgm:bulletEnabled val="1"/>
        </dgm:presLayoutVars>
      </dgm:prSet>
      <dgm:spPr/>
      <dgm:t>
        <a:bodyPr/>
        <a:lstStyle/>
        <a:p>
          <a:endParaRPr lang="en-US"/>
        </a:p>
      </dgm:t>
    </dgm:pt>
    <dgm:pt modelId="{F32458D2-EB34-9249-BC3A-E8BAF03731E0}" type="pres">
      <dgm:prSet presAssocID="{EF0867D1-7B96-284F-8636-C638A584BCF7}" presName="childTextBox" presStyleLbl="fgAccFollowNode1" presStyleIdx="1" presStyleCnt="10">
        <dgm:presLayoutVars>
          <dgm:bulletEnabled val="1"/>
        </dgm:presLayoutVars>
      </dgm:prSet>
      <dgm:spPr/>
      <dgm:t>
        <a:bodyPr/>
        <a:lstStyle/>
        <a:p>
          <a:endParaRPr lang="en-US"/>
        </a:p>
      </dgm:t>
    </dgm:pt>
    <dgm:pt modelId="{F1992A3F-A03D-D845-99B3-2F9606A7CC6D}" type="pres">
      <dgm:prSet presAssocID="{5681E181-2806-6247-86CF-38777AD78FBA}" presName="childTextBox" presStyleLbl="fgAccFollowNode1" presStyleIdx="2" presStyleCnt="10">
        <dgm:presLayoutVars>
          <dgm:bulletEnabled val="1"/>
        </dgm:presLayoutVars>
      </dgm:prSet>
      <dgm:spPr/>
      <dgm:t>
        <a:bodyPr/>
        <a:lstStyle/>
        <a:p>
          <a:endParaRPr lang="en-US"/>
        </a:p>
      </dgm:t>
    </dgm:pt>
    <dgm:pt modelId="{69628F0E-D8FF-5B4A-81F9-0A4FF0671283}" type="pres">
      <dgm:prSet presAssocID="{7724B4EF-1FCC-DF42-AC33-156803235C81}" presName="sp" presStyleCnt="0"/>
      <dgm:spPr/>
    </dgm:pt>
    <dgm:pt modelId="{FA46A209-00A3-EE4B-8200-AB3F9A3C1EE0}" type="pres">
      <dgm:prSet presAssocID="{0EC9CAF8-4768-154D-9EA6-3DD0A1224BAC}" presName="arrowAndChildren" presStyleCnt="0"/>
      <dgm:spPr/>
    </dgm:pt>
    <dgm:pt modelId="{DC99AEC2-C676-0640-BF38-D2314CE6BF28}" type="pres">
      <dgm:prSet presAssocID="{0EC9CAF8-4768-154D-9EA6-3DD0A1224BAC}" presName="parentTextArrow" presStyleLbl="node1" presStyleIdx="0" presStyleCnt="4"/>
      <dgm:spPr/>
      <dgm:t>
        <a:bodyPr/>
        <a:lstStyle/>
        <a:p>
          <a:endParaRPr lang="en-US"/>
        </a:p>
      </dgm:t>
    </dgm:pt>
    <dgm:pt modelId="{EE27A3D3-EA74-C146-87FB-DEDDF8899F32}" type="pres">
      <dgm:prSet presAssocID="{0EC9CAF8-4768-154D-9EA6-3DD0A1224BAC}" presName="arrow" presStyleLbl="node1" presStyleIdx="1" presStyleCnt="4"/>
      <dgm:spPr/>
      <dgm:t>
        <a:bodyPr/>
        <a:lstStyle/>
        <a:p>
          <a:endParaRPr lang="en-US"/>
        </a:p>
      </dgm:t>
    </dgm:pt>
    <dgm:pt modelId="{3B0D130A-86A3-DB44-81B5-C434D31180B6}" type="pres">
      <dgm:prSet presAssocID="{0EC9CAF8-4768-154D-9EA6-3DD0A1224BAC}" presName="descendantArrow" presStyleCnt="0"/>
      <dgm:spPr/>
    </dgm:pt>
    <dgm:pt modelId="{87645978-0857-5549-86BC-4EE871395089}" type="pres">
      <dgm:prSet presAssocID="{EDCD0771-9948-E04F-A32A-FA90A243E13F}" presName="childTextArrow" presStyleLbl="fgAccFollowNode1" presStyleIdx="3" presStyleCnt="10">
        <dgm:presLayoutVars>
          <dgm:bulletEnabled val="1"/>
        </dgm:presLayoutVars>
      </dgm:prSet>
      <dgm:spPr/>
      <dgm:t>
        <a:bodyPr/>
        <a:lstStyle/>
        <a:p>
          <a:endParaRPr lang="en-US"/>
        </a:p>
      </dgm:t>
    </dgm:pt>
    <dgm:pt modelId="{3BCD39B7-1B8A-2F41-A8E1-9861400807A0}" type="pres">
      <dgm:prSet presAssocID="{95F5456B-E550-124F-871F-81E65FF0F760}" presName="childTextArrow" presStyleLbl="fgAccFollowNode1" presStyleIdx="4" presStyleCnt="10">
        <dgm:presLayoutVars>
          <dgm:bulletEnabled val="1"/>
        </dgm:presLayoutVars>
      </dgm:prSet>
      <dgm:spPr/>
      <dgm:t>
        <a:bodyPr/>
        <a:lstStyle/>
        <a:p>
          <a:endParaRPr lang="en-US"/>
        </a:p>
      </dgm:t>
    </dgm:pt>
    <dgm:pt modelId="{3AE1E9E6-9A72-E740-81C3-45308B818FC5}" type="pres">
      <dgm:prSet presAssocID="{CFFC4E78-9F38-AB4A-8D18-817169CBB83A}" presName="childTextArrow" presStyleLbl="fgAccFollowNode1" presStyleIdx="5" presStyleCnt="10">
        <dgm:presLayoutVars>
          <dgm:bulletEnabled val="1"/>
        </dgm:presLayoutVars>
      </dgm:prSet>
      <dgm:spPr/>
      <dgm:t>
        <a:bodyPr/>
        <a:lstStyle/>
        <a:p>
          <a:endParaRPr lang="en-US"/>
        </a:p>
      </dgm:t>
    </dgm:pt>
    <dgm:pt modelId="{34A90719-2FBD-EF46-BC0A-B42E4AA703E4}" type="pres">
      <dgm:prSet presAssocID="{1E93CDAB-A0F9-E948-B69D-D9DD0BF78CDC}" presName="sp" presStyleCnt="0"/>
      <dgm:spPr/>
    </dgm:pt>
    <dgm:pt modelId="{57C4298E-204E-4F43-9715-0FFEDB44FF9D}" type="pres">
      <dgm:prSet presAssocID="{5AE3E205-C078-E84F-AB00-578F99B66E78}" presName="arrowAndChildren" presStyleCnt="0"/>
      <dgm:spPr/>
    </dgm:pt>
    <dgm:pt modelId="{3231E51B-E0AA-9941-9203-D938B6D7B4AA}" type="pres">
      <dgm:prSet presAssocID="{5AE3E205-C078-E84F-AB00-578F99B66E78}" presName="parentTextArrow" presStyleLbl="node1" presStyleIdx="1" presStyleCnt="4"/>
      <dgm:spPr/>
      <dgm:t>
        <a:bodyPr/>
        <a:lstStyle/>
        <a:p>
          <a:endParaRPr lang="en-US"/>
        </a:p>
      </dgm:t>
    </dgm:pt>
    <dgm:pt modelId="{87CF3E2A-D4BF-D94A-9941-AD1553740B1C}" type="pres">
      <dgm:prSet presAssocID="{5AE3E205-C078-E84F-AB00-578F99B66E78}" presName="arrow" presStyleLbl="node1" presStyleIdx="2" presStyleCnt="4"/>
      <dgm:spPr/>
      <dgm:t>
        <a:bodyPr/>
        <a:lstStyle/>
        <a:p>
          <a:endParaRPr lang="en-US"/>
        </a:p>
      </dgm:t>
    </dgm:pt>
    <dgm:pt modelId="{0FD141EA-0054-4347-BAA5-ACDEACFEFEBA}" type="pres">
      <dgm:prSet presAssocID="{5AE3E205-C078-E84F-AB00-578F99B66E78}" presName="descendantArrow" presStyleCnt="0"/>
      <dgm:spPr/>
    </dgm:pt>
    <dgm:pt modelId="{124A7413-AE22-C246-82FF-619D1E83A923}" type="pres">
      <dgm:prSet presAssocID="{CD7CB714-70E5-F14C-8254-1EC37D4759A4}" presName="childTextArrow" presStyleLbl="fgAccFollowNode1" presStyleIdx="6" presStyleCnt="10">
        <dgm:presLayoutVars>
          <dgm:bulletEnabled val="1"/>
        </dgm:presLayoutVars>
      </dgm:prSet>
      <dgm:spPr/>
      <dgm:t>
        <a:bodyPr/>
        <a:lstStyle/>
        <a:p>
          <a:endParaRPr lang="en-US"/>
        </a:p>
      </dgm:t>
    </dgm:pt>
    <dgm:pt modelId="{050B42C7-9964-814E-A9E2-FCD2C8DA9C1D}" type="pres">
      <dgm:prSet presAssocID="{156E932F-8BDC-034F-81E5-0F60881D5775}" presName="childTextArrow" presStyleLbl="fgAccFollowNode1" presStyleIdx="7" presStyleCnt="10">
        <dgm:presLayoutVars>
          <dgm:bulletEnabled val="1"/>
        </dgm:presLayoutVars>
      </dgm:prSet>
      <dgm:spPr/>
      <dgm:t>
        <a:bodyPr/>
        <a:lstStyle/>
        <a:p>
          <a:endParaRPr lang="en-US"/>
        </a:p>
      </dgm:t>
    </dgm:pt>
    <dgm:pt modelId="{3E9C6EB2-3B62-2F4E-A3DD-D6FF25207A62}" type="pres">
      <dgm:prSet presAssocID="{8820A2A3-6FEE-374A-9873-E9950537F095}" presName="sp" presStyleCnt="0"/>
      <dgm:spPr/>
    </dgm:pt>
    <dgm:pt modelId="{6FAEB155-5839-A449-95FE-107DAAB408A3}" type="pres">
      <dgm:prSet presAssocID="{B3756A3D-D7E2-8D4F-807F-87DDCAC86A23}" presName="arrowAndChildren" presStyleCnt="0"/>
      <dgm:spPr/>
    </dgm:pt>
    <dgm:pt modelId="{E44AF4F5-A5F1-4049-A6B2-9CABAFF3D33B}" type="pres">
      <dgm:prSet presAssocID="{B3756A3D-D7E2-8D4F-807F-87DDCAC86A23}" presName="parentTextArrow" presStyleLbl="node1" presStyleIdx="2" presStyleCnt="4"/>
      <dgm:spPr/>
      <dgm:t>
        <a:bodyPr/>
        <a:lstStyle/>
        <a:p>
          <a:endParaRPr lang="en-US"/>
        </a:p>
      </dgm:t>
    </dgm:pt>
    <dgm:pt modelId="{C6467A45-6CA8-344F-B269-E8B75D5479CB}" type="pres">
      <dgm:prSet presAssocID="{B3756A3D-D7E2-8D4F-807F-87DDCAC86A23}" presName="arrow" presStyleLbl="node1" presStyleIdx="3" presStyleCnt="4"/>
      <dgm:spPr/>
      <dgm:t>
        <a:bodyPr/>
        <a:lstStyle/>
        <a:p>
          <a:endParaRPr lang="en-US"/>
        </a:p>
      </dgm:t>
    </dgm:pt>
    <dgm:pt modelId="{585B3ABF-B2F1-7645-AEAC-EED1F78E7287}" type="pres">
      <dgm:prSet presAssocID="{B3756A3D-D7E2-8D4F-807F-87DDCAC86A23}" presName="descendantArrow" presStyleCnt="0"/>
      <dgm:spPr/>
    </dgm:pt>
    <dgm:pt modelId="{4626796E-E5BC-BD4E-A403-78FB398F2647}" type="pres">
      <dgm:prSet presAssocID="{1E64DE2F-F157-E74F-ADD6-73EA052979FB}" presName="childTextArrow" presStyleLbl="fgAccFollowNode1" presStyleIdx="8" presStyleCnt="10">
        <dgm:presLayoutVars>
          <dgm:bulletEnabled val="1"/>
        </dgm:presLayoutVars>
      </dgm:prSet>
      <dgm:spPr/>
      <dgm:t>
        <a:bodyPr/>
        <a:lstStyle/>
        <a:p>
          <a:endParaRPr lang="en-US"/>
        </a:p>
      </dgm:t>
    </dgm:pt>
    <dgm:pt modelId="{8C4C30C4-0561-6F4C-B7DC-243B4CA56912}" type="pres">
      <dgm:prSet presAssocID="{78B524B9-297B-6E4A-A07B-4978EE2482D8}" presName="childTextArrow" presStyleLbl="fgAccFollowNode1" presStyleIdx="9" presStyleCnt="10">
        <dgm:presLayoutVars>
          <dgm:bulletEnabled val="1"/>
        </dgm:presLayoutVars>
      </dgm:prSet>
      <dgm:spPr/>
      <dgm:t>
        <a:bodyPr/>
        <a:lstStyle/>
        <a:p>
          <a:endParaRPr lang="en-US"/>
        </a:p>
      </dgm:t>
    </dgm:pt>
  </dgm:ptLst>
  <dgm:cxnLst>
    <dgm:cxn modelId="{3EAB611B-A314-49EC-9B49-0DC407A75B94}" type="presOf" srcId="{5AE3E205-C078-E84F-AB00-578F99B66E78}" destId="{3231E51B-E0AA-9941-9203-D938B6D7B4AA}" srcOrd="0" destOrd="0" presId="urn:microsoft.com/office/officeart/2005/8/layout/process4"/>
    <dgm:cxn modelId="{E27662D9-A066-4860-BA99-15A8A0168AF2}" type="presOf" srcId="{0EC9CAF8-4768-154D-9EA6-3DD0A1224BAC}" destId="{DC99AEC2-C676-0640-BF38-D2314CE6BF28}" srcOrd="0" destOrd="0" presId="urn:microsoft.com/office/officeart/2005/8/layout/process4"/>
    <dgm:cxn modelId="{3C67BC7F-A8C3-2A4E-B8C3-C96A6FDCC637}" srcId="{5AE3E205-C078-E84F-AB00-578F99B66E78}" destId="{CD7CB714-70E5-F14C-8254-1EC37D4759A4}" srcOrd="0" destOrd="0" parTransId="{48874919-13BB-1E4D-A49E-8A4FEA8C6D31}" sibTransId="{410E3CA5-FC62-9A4C-97D3-358F411CBDFF}"/>
    <dgm:cxn modelId="{1EAED6FC-60B6-4281-A855-2ED0E96EB83A}" type="presOf" srcId="{CD7CB714-70E5-F14C-8254-1EC37D4759A4}" destId="{124A7413-AE22-C246-82FF-619D1E83A923}" srcOrd="0" destOrd="0" presId="urn:microsoft.com/office/officeart/2005/8/layout/process4"/>
    <dgm:cxn modelId="{6A82E519-2CF1-47BC-8A9F-94805D31D432}" type="presOf" srcId="{78B524B9-297B-6E4A-A07B-4978EE2482D8}" destId="{8C4C30C4-0561-6F4C-B7DC-243B4CA56912}" srcOrd="0" destOrd="0" presId="urn:microsoft.com/office/officeart/2005/8/layout/process4"/>
    <dgm:cxn modelId="{77CE3F07-18D9-A046-9EFD-898C23CD1F16}" srcId="{1CF209EC-DFA0-F04F-8617-028E166A0225}" destId="{EF0867D1-7B96-284F-8636-C638A584BCF7}" srcOrd="1" destOrd="0" parTransId="{F3F143BF-F2C9-294F-9D52-4036244C784B}" sibTransId="{122C5C3E-3C81-9542-A82B-012FA6F68500}"/>
    <dgm:cxn modelId="{8924F7E2-A81D-4D06-936A-3550EA2DD214}" type="presOf" srcId="{B3756A3D-D7E2-8D4F-807F-87DDCAC86A23}" destId="{C6467A45-6CA8-344F-B269-E8B75D5479CB}" srcOrd="1" destOrd="0" presId="urn:microsoft.com/office/officeart/2005/8/layout/process4"/>
    <dgm:cxn modelId="{BDA2DF43-2D4D-4C42-B017-3B6790579F01}" srcId="{0EC9CAF8-4768-154D-9EA6-3DD0A1224BAC}" destId="{95F5456B-E550-124F-871F-81E65FF0F760}" srcOrd="1" destOrd="0" parTransId="{5BE9DB8F-7A07-6747-892E-EE0EB5EE325F}" sibTransId="{50DD8130-E268-2D43-9A40-A2F27DBD9C57}"/>
    <dgm:cxn modelId="{6F141D52-2163-B94A-A617-B8DB719517E5}" srcId="{0EC9CAF8-4768-154D-9EA6-3DD0A1224BAC}" destId="{EDCD0771-9948-E04F-A32A-FA90A243E13F}" srcOrd="0" destOrd="0" parTransId="{80AD9D01-62C7-C741-8513-3F58F3DE9ED9}" sibTransId="{D1C80805-51D7-F143-BF79-D94B0FD9D3C5}"/>
    <dgm:cxn modelId="{B979653B-B871-485A-A571-4FAB2BDD50AD}" type="presOf" srcId="{1E64DE2F-F157-E74F-ADD6-73EA052979FB}" destId="{4626796E-E5BC-BD4E-A403-78FB398F2647}" srcOrd="0" destOrd="0" presId="urn:microsoft.com/office/officeart/2005/8/layout/process4"/>
    <dgm:cxn modelId="{C1E74093-23C4-DB49-8F98-D3039C205BBA}" srcId="{1CF209EC-DFA0-F04F-8617-028E166A0225}" destId="{B5E9541D-3C47-E649-A6EE-7A2496D0ACA7}" srcOrd="0" destOrd="0" parTransId="{F5B6BF2C-2B65-0E41-A9E4-DC3B26DC68B8}" sibTransId="{EEE5E77D-5F68-FB4F-B2BC-6CABE5359881}"/>
    <dgm:cxn modelId="{9AEE6C47-DFDC-A844-9037-61CC1A99DDAC}" srcId="{8848B04E-0DC8-D44F-98D3-25DCCAB40008}" destId="{5AE3E205-C078-E84F-AB00-578F99B66E78}" srcOrd="1" destOrd="0" parTransId="{A855D9A3-4A98-0A41-8846-C132BA84DE75}" sibTransId="{1E93CDAB-A0F9-E948-B69D-D9DD0BF78CDC}"/>
    <dgm:cxn modelId="{E9B1EB51-B377-5649-97BE-15FAA2848558}" srcId="{1CF209EC-DFA0-F04F-8617-028E166A0225}" destId="{5681E181-2806-6247-86CF-38777AD78FBA}" srcOrd="2" destOrd="0" parTransId="{73895E7F-9EF3-B446-A1FB-DA4BC4218EF9}" sibTransId="{A7A8482D-007B-B945-B097-7CB2AF963A18}"/>
    <dgm:cxn modelId="{923C5AD6-6150-4312-9F25-A8AA713C0FBD}" type="presOf" srcId="{156E932F-8BDC-034F-81E5-0F60881D5775}" destId="{050B42C7-9964-814E-A9E2-FCD2C8DA9C1D}" srcOrd="0" destOrd="0" presId="urn:microsoft.com/office/officeart/2005/8/layout/process4"/>
    <dgm:cxn modelId="{2DCF1C3F-C33B-6B48-B977-8325F8C41CB4}" srcId="{B3756A3D-D7E2-8D4F-807F-87DDCAC86A23}" destId="{78B524B9-297B-6E4A-A07B-4978EE2482D8}" srcOrd="1" destOrd="0" parTransId="{3F9E18CE-981E-9F40-8D00-B00BA98EFDFD}" sibTransId="{FDECFE45-CF80-DD41-9C62-CDB7C1092ECB}"/>
    <dgm:cxn modelId="{69879276-CF0C-49F3-B31B-D5E3A6704550}" type="presOf" srcId="{1CF209EC-DFA0-F04F-8617-028E166A0225}" destId="{8B56C803-07AD-814B-B269-33AF6EC12200}" srcOrd="0" destOrd="0" presId="urn:microsoft.com/office/officeart/2005/8/layout/process4"/>
    <dgm:cxn modelId="{A209F56B-2E38-4DF1-8E32-B8C14751681C}" type="presOf" srcId="{5AE3E205-C078-E84F-AB00-578F99B66E78}" destId="{87CF3E2A-D4BF-D94A-9941-AD1553740B1C}" srcOrd="1" destOrd="0" presId="urn:microsoft.com/office/officeart/2005/8/layout/process4"/>
    <dgm:cxn modelId="{17313A74-74C9-5A4A-B067-A84287A78071}" srcId="{8848B04E-0DC8-D44F-98D3-25DCCAB40008}" destId="{0EC9CAF8-4768-154D-9EA6-3DD0A1224BAC}" srcOrd="2" destOrd="0" parTransId="{A8C5E6F0-7550-1F44-83D5-DD88E4F00B6C}" sibTransId="{7724B4EF-1FCC-DF42-AC33-156803235C81}"/>
    <dgm:cxn modelId="{7240442E-4FFC-480E-B9F4-344947A847FB}" type="presOf" srcId="{5681E181-2806-6247-86CF-38777AD78FBA}" destId="{F1992A3F-A03D-D845-99B3-2F9606A7CC6D}" srcOrd="0" destOrd="0" presId="urn:microsoft.com/office/officeart/2005/8/layout/process4"/>
    <dgm:cxn modelId="{6D351767-9413-400E-AB6D-6B593C3A1966}" type="presOf" srcId="{95F5456B-E550-124F-871F-81E65FF0F760}" destId="{3BCD39B7-1B8A-2F41-A8E1-9861400807A0}" srcOrd="0" destOrd="0" presId="urn:microsoft.com/office/officeart/2005/8/layout/process4"/>
    <dgm:cxn modelId="{F16A609C-D6A8-4B84-B36B-628DD3EA9435}" type="presOf" srcId="{B5E9541D-3C47-E649-A6EE-7A2496D0ACA7}" destId="{51639E85-5883-494A-A707-473DCD16AAC7}" srcOrd="0" destOrd="0" presId="urn:microsoft.com/office/officeart/2005/8/layout/process4"/>
    <dgm:cxn modelId="{6BEA15BE-9DF1-4C26-85EB-453256A9324C}" type="presOf" srcId="{1CF209EC-DFA0-F04F-8617-028E166A0225}" destId="{88260471-26A3-D243-A482-9B8AC974F990}" srcOrd="1" destOrd="0" presId="urn:microsoft.com/office/officeart/2005/8/layout/process4"/>
    <dgm:cxn modelId="{BB86253F-94F8-492F-A8DD-ABD5997CD920}" type="presOf" srcId="{0EC9CAF8-4768-154D-9EA6-3DD0A1224BAC}" destId="{EE27A3D3-EA74-C146-87FB-DEDDF8899F32}" srcOrd="1" destOrd="0" presId="urn:microsoft.com/office/officeart/2005/8/layout/process4"/>
    <dgm:cxn modelId="{306A82EC-C5B9-D14E-8F3B-CA9B1FF31D28}" srcId="{5AE3E205-C078-E84F-AB00-578F99B66E78}" destId="{156E932F-8BDC-034F-81E5-0F60881D5775}" srcOrd="1" destOrd="0" parTransId="{4927AD17-5BF4-834C-9DE7-AD0AC902866C}" sibTransId="{C4E81999-5D79-F34A-9DBF-3862A4A525DF}"/>
    <dgm:cxn modelId="{72D6A14E-E15F-904C-9C7F-4B1C7581AD0E}" srcId="{8848B04E-0DC8-D44F-98D3-25DCCAB40008}" destId="{1CF209EC-DFA0-F04F-8617-028E166A0225}" srcOrd="3" destOrd="0" parTransId="{6399489E-0A41-2040-9E77-D16DCCFAFD97}" sibTransId="{F593B134-1554-4C45-8988-46853AA22645}"/>
    <dgm:cxn modelId="{FE6EF0E9-D49A-AA48-ADA1-95CA5E70971C}" srcId="{0EC9CAF8-4768-154D-9EA6-3DD0A1224BAC}" destId="{CFFC4E78-9F38-AB4A-8D18-817169CBB83A}" srcOrd="2" destOrd="0" parTransId="{E255B27D-52A4-D943-B8FA-41FC2EC818E8}" sibTransId="{1BA921B8-827D-C648-B2B3-F683DCB8B006}"/>
    <dgm:cxn modelId="{9D9DAE24-DA8F-42E7-994E-E283980309B4}" type="presOf" srcId="{8848B04E-0DC8-D44F-98D3-25DCCAB40008}" destId="{D1A2207A-5BD2-F047-9B7F-31401A50F35A}" srcOrd="0" destOrd="0" presId="urn:microsoft.com/office/officeart/2005/8/layout/process4"/>
    <dgm:cxn modelId="{64EBC0CC-DECC-423A-8710-C2C3C58468A2}" type="presOf" srcId="{EDCD0771-9948-E04F-A32A-FA90A243E13F}" destId="{87645978-0857-5549-86BC-4EE871395089}" srcOrd="0" destOrd="0" presId="urn:microsoft.com/office/officeart/2005/8/layout/process4"/>
    <dgm:cxn modelId="{9EFE844D-0272-4DE2-9F93-4C59963FF5AC}" type="presOf" srcId="{B3756A3D-D7E2-8D4F-807F-87DDCAC86A23}" destId="{E44AF4F5-A5F1-4049-A6B2-9CABAFF3D33B}" srcOrd="0" destOrd="0" presId="urn:microsoft.com/office/officeart/2005/8/layout/process4"/>
    <dgm:cxn modelId="{30675CFD-A07C-2645-AA75-0FA497A9451F}" srcId="{8848B04E-0DC8-D44F-98D3-25DCCAB40008}" destId="{B3756A3D-D7E2-8D4F-807F-87DDCAC86A23}" srcOrd="0" destOrd="0" parTransId="{A0295EA1-ED9B-1745-A3B8-F886C9568CF8}" sibTransId="{8820A2A3-6FEE-374A-9873-E9950537F095}"/>
    <dgm:cxn modelId="{DC4FE8A3-9F5B-4D1D-822C-CF0B58A7F89E}" type="presOf" srcId="{CFFC4E78-9F38-AB4A-8D18-817169CBB83A}" destId="{3AE1E9E6-9A72-E740-81C3-45308B818FC5}" srcOrd="0" destOrd="0" presId="urn:microsoft.com/office/officeart/2005/8/layout/process4"/>
    <dgm:cxn modelId="{6EFF475B-FEE7-1247-97F8-625F7068BE9C}" srcId="{B3756A3D-D7E2-8D4F-807F-87DDCAC86A23}" destId="{1E64DE2F-F157-E74F-ADD6-73EA052979FB}" srcOrd="0" destOrd="0" parTransId="{8F1D1533-EB0F-4E40-9232-A9230C711BA0}" sibTransId="{971437C6-9946-1348-B9EC-30A20BD551D8}"/>
    <dgm:cxn modelId="{5A5C3E48-6B3E-4640-B51B-BB1F430BF2CD}" type="presOf" srcId="{EF0867D1-7B96-284F-8636-C638A584BCF7}" destId="{F32458D2-EB34-9249-BC3A-E8BAF03731E0}" srcOrd="0" destOrd="0" presId="urn:microsoft.com/office/officeart/2005/8/layout/process4"/>
    <dgm:cxn modelId="{EBA11C4D-F864-4304-8A19-1D89611C6CE1}" type="presParOf" srcId="{D1A2207A-5BD2-F047-9B7F-31401A50F35A}" destId="{9633FF58-9F18-4B48-B02A-F9FD05B356CD}" srcOrd="0" destOrd="0" presId="urn:microsoft.com/office/officeart/2005/8/layout/process4"/>
    <dgm:cxn modelId="{60D0FDC0-F76D-4E32-80FC-19859978A377}" type="presParOf" srcId="{9633FF58-9F18-4B48-B02A-F9FD05B356CD}" destId="{8B56C803-07AD-814B-B269-33AF6EC12200}" srcOrd="0" destOrd="0" presId="urn:microsoft.com/office/officeart/2005/8/layout/process4"/>
    <dgm:cxn modelId="{CE412251-391A-465E-BAE2-9A2C62051D98}" type="presParOf" srcId="{9633FF58-9F18-4B48-B02A-F9FD05B356CD}" destId="{88260471-26A3-D243-A482-9B8AC974F990}" srcOrd="1" destOrd="0" presId="urn:microsoft.com/office/officeart/2005/8/layout/process4"/>
    <dgm:cxn modelId="{0675A658-7AB0-4E61-BB06-2A1193CF93A7}" type="presParOf" srcId="{9633FF58-9F18-4B48-B02A-F9FD05B356CD}" destId="{A5F7E2CD-DE35-7B48-84FD-B6B98C6E6092}" srcOrd="2" destOrd="0" presId="urn:microsoft.com/office/officeart/2005/8/layout/process4"/>
    <dgm:cxn modelId="{8145C5CA-3BB2-46DE-ACBD-C884F9CDB14B}" type="presParOf" srcId="{A5F7E2CD-DE35-7B48-84FD-B6B98C6E6092}" destId="{51639E85-5883-494A-A707-473DCD16AAC7}" srcOrd="0" destOrd="0" presId="urn:microsoft.com/office/officeart/2005/8/layout/process4"/>
    <dgm:cxn modelId="{A2E317C0-16A0-4B3F-9AA0-C7FB7C1018C4}" type="presParOf" srcId="{A5F7E2CD-DE35-7B48-84FD-B6B98C6E6092}" destId="{F32458D2-EB34-9249-BC3A-E8BAF03731E0}" srcOrd="1" destOrd="0" presId="urn:microsoft.com/office/officeart/2005/8/layout/process4"/>
    <dgm:cxn modelId="{00EB931B-5671-4259-B320-78CB870CAD52}" type="presParOf" srcId="{A5F7E2CD-DE35-7B48-84FD-B6B98C6E6092}" destId="{F1992A3F-A03D-D845-99B3-2F9606A7CC6D}" srcOrd="2" destOrd="0" presId="urn:microsoft.com/office/officeart/2005/8/layout/process4"/>
    <dgm:cxn modelId="{34C423E5-F2F4-404F-B645-39B8CADF76BA}" type="presParOf" srcId="{D1A2207A-5BD2-F047-9B7F-31401A50F35A}" destId="{69628F0E-D8FF-5B4A-81F9-0A4FF0671283}" srcOrd="1" destOrd="0" presId="urn:microsoft.com/office/officeart/2005/8/layout/process4"/>
    <dgm:cxn modelId="{9B7EB2F7-B7FD-44C2-B1BC-256DB3750F24}" type="presParOf" srcId="{D1A2207A-5BD2-F047-9B7F-31401A50F35A}" destId="{FA46A209-00A3-EE4B-8200-AB3F9A3C1EE0}" srcOrd="2" destOrd="0" presId="urn:microsoft.com/office/officeart/2005/8/layout/process4"/>
    <dgm:cxn modelId="{4C6715F1-8DDF-4836-85E8-0950D8F4CE5E}" type="presParOf" srcId="{FA46A209-00A3-EE4B-8200-AB3F9A3C1EE0}" destId="{DC99AEC2-C676-0640-BF38-D2314CE6BF28}" srcOrd="0" destOrd="0" presId="urn:microsoft.com/office/officeart/2005/8/layout/process4"/>
    <dgm:cxn modelId="{CD8A4E24-979E-4B2F-A1A3-CAE2912F1798}" type="presParOf" srcId="{FA46A209-00A3-EE4B-8200-AB3F9A3C1EE0}" destId="{EE27A3D3-EA74-C146-87FB-DEDDF8899F32}" srcOrd="1" destOrd="0" presId="urn:microsoft.com/office/officeart/2005/8/layout/process4"/>
    <dgm:cxn modelId="{26AC73F7-6CE2-4CF2-9132-81D9198B7BC6}" type="presParOf" srcId="{FA46A209-00A3-EE4B-8200-AB3F9A3C1EE0}" destId="{3B0D130A-86A3-DB44-81B5-C434D31180B6}" srcOrd="2" destOrd="0" presId="urn:microsoft.com/office/officeart/2005/8/layout/process4"/>
    <dgm:cxn modelId="{D6E05D3B-2366-4243-80D5-6B09584C117F}" type="presParOf" srcId="{3B0D130A-86A3-DB44-81B5-C434D31180B6}" destId="{87645978-0857-5549-86BC-4EE871395089}" srcOrd="0" destOrd="0" presId="urn:microsoft.com/office/officeart/2005/8/layout/process4"/>
    <dgm:cxn modelId="{8BF624B8-769A-4106-A0D6-7E76A60B84EE}" type="presParOf" srcId="{3B0D130A-86A3-DB44-81B5-C434D31180B6}" destId="{3BCD39B7-1B8A-2F41-A8E1-9861400807A0}" srcOrd="1" destOrd="0" presId="urn:microsoft.com/office/officeart/2005/8/layout/process4"/>
    <dgm:cxn modelId="{38BFA747-78E3-447F-815C-B37E995BC05F}" type="presParOf" srcId="{3B0D130A-86A3-DB44-81B5-C434D31180B6}" destId="{3AE1E9E6-9A72-E740-81C3-45308B818FC5}" srcOrd="2" destOrd="0" presId="urn:microsoft.com/office/officeart/2005/8/layout/process4"/>
    <dgm:cxn modelId="{4B9F65F6-E041-49BA-9B8B-E8741CA8384D}" type="presParOf" srcId="{D1A2207A-5BD2-F047-9B7F-31401A50F35A}" destId="{34A90719-2FBD-EF46-BC0A-B42E4AA703E4}" srcOrd="3" destOrd="0" presId="urn:microsoft.com/office/officeart/2005/8/layout/process4"/>
    <dgm:cxn modelId="{1CA405B4-6C46-44D9-BD14-4AD633E136D5}" type="presParOf" srcId="{D1A2207A-5BD2-F047-9B7F-31401A50F35A}" destId="{57C4298E-204E-4F43-9715-0FFEDB44FF9D}" srcOrd="4" destOrd="0" presId="urn:microsoft.com/office/officeart/2005/8/layout/process4"/>
    <dgm:cxn modelId="{53749698-D5AE-4770-896F-DE25C0BC4ABA}" type="presParOf" srcId="{57C4298E-204E-4F43-9715-0FFEDB44FF9D}" destId="{3231E51B-E0AA-9941-9203-D938B6D7B4AA}" srcOrd="0" destOrd="0" presId="urn:microsoft.com/office/officeart/2005/8/layout/process4"/>
    <dgm:cxn modelId="{28F3374E-F7C6-448E-B8F2-04A07AA130AF}" type="presParOf" srcId="{57C4298E-204E-4F43-9715-0FFEDB44FF9D}" destId="{87CF3E2A-D4BF-D94A-9941-AD1553740B1C}" srcOrd="1" destOrd="0" presId="urn:microsoft.com/office/officeart/2005/8/layout/process4"/>
    <dgm:cxn modelId="{CABFCE3C-97DB-4C8B-B0D1-6376D607F1B0}" type="presParOf" srcId="{57C4298E-204E-4F43-9715-0FFEDB44FF9D}" destId="{0FD141EA-0054-4347-BAA5-ACDEACFEFEBA}" srcOrd="2" destOrd="0" presId="urn:microsoft.com/office/officeart/2005/8/layout/process4"/>
    <dgm:cxn modelId="{54FE2D5E-911D-46CA-B458-0F1600249E83}" type="presParOf" srcId="{0FD141EA-0054-4347-BAA5-ACDEACFEFEBA}" destId="{124A7413-AE22-C246-82FF-619D1E83A923}" srcOrd="0" destOrd="0" presId="urn:microsoft.com/office/officeart/2005/8/layout/process4"/>
    <dgm:cxn modelId="{9A726257-A87A-498A-8933-6EFBD9EF3D36}" type="presParOf" srcId="{0FD141EA-0054-4347-BAA5-ACDEACFEFEBA}" destId="{050B42C7-9964-814E-A9E2-FCD2C8DA9C1D}" srcOrd="1" destOrd="0" presId="urn:microsoft.com/office/officeart/2005/8/layout/process4"/>
    <dgm:cxn modelId="{A562F147-C7E2-4E37-B4FE-679968CE7821}" type="presParOf" srcId="{D1A2207A-5BD2-F047-9B7F-31401A50F35A}" destId="{3E9C6EB2-3B62-2F4E-A3DD-D6FF25207A62}" srcOrd="5" destOrd="0" presId="urn:microsoft.com/office/officeart/2005/8/layout/process4"/>
    <dgm:cxn modelId="{37C41023-7BB3-4ACB-B4CB-D9DD01608469}" type="presParOf" srcId="{D1A2207A-5BD2-F047-9B7F-31401A50F35A}" destId="{6FAEB155-5839-A449-95FE-107DAAB408A3}" srcOrd="6" destOrd="0" presId="urn:microsoft.com/office/officeart/2005/8/layout/process4"/>
    <dgm:cxn modelId="{313D11BF-2E10-4D88-957D-8C9B92280EAE}" type="presParOf" srcId="{6FAEB155-5839-A449-95FE-107DAAB408A3}" destId="{E44AF4F5-A5F1-4049-A6B2-9CABAFF3D33B}" srcOrd="0" destOrd="0" presId="urn:microsoft.com/office/officeart/2005/8/layout/process4"/>
    <dgm:cxn modelId="{7D337849-66BD-4D01-B9F4-F970756EAF3B}" type="presParOf" srcId="{6FAEB155-5839-A449-95FE-107DAAB408A3}" destId="{C6467A45-6CA8-344F-B269-E8B75D5479CB}" srcOrd="1" destOrd="0" presId="urn:microsoft.com/office/officeart/2005/8/layout/process4"/>
    <dgm:cxn modelId="{662D21D1-9F3E-4824-B8E2-CFDB4391C4CF}" type="presParOf" srcId="{6FAEB155-5839-A449-95FE-107DAAB408A3}" destId="{585B3ABF-B2F1-7645-AEAC-EED1F78E7287}" srcOrd="2" destOrd="0" presId="urn:microsoft.com/office/officeart/2005/8/layout/process4"/>
    <dgm:cxn modelId="{49399215-177E-434F-ABFC-F636CA5F24FF}" type="presParOf" srcId="{585B3ABF-B2F1-7645-AEAC-EED1F78E7287}" destId="{4626796E-E5BC-BD4E-A403-78FB398F2647}" srcOrd="0" destOrd="0" presId="urn:microsoft.com/office/officeart/2005/8/layout/process4"/>
    <dgm:cxn modelId="{C5AC0795-6849-4CBC-8084-360FA9BA22D6}" type="presParOf" srcId="{585B3ABF-B2F1-7645-AEAC-EED1F78E7287}" destId="{8C4C30C4-0561-6F4C-B7DC-243B4CA56912}" srcOrd="1" destOrd="0" presId="urn:microsoft.com/office/officeart/2005/8/layout/process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AAE348-A339-4482-AA60-BA08DD2C3D5C}" type="datetimeFigureOut">
              <a:rPr lang="en-US" smtClean="0"/>
              <a:t>11/19/2012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3AD8FC-3227-4C7D-8E64-33DCE5CFFEF7}" type="slidenum">
              <a:rPr lang="en-US" smtClean="0"/>
              <a:t>‹#›</a:t>
            </a:fld>
            <a:endParaRPr lang="en-US"/>
          </a:p>
        </p:txBody>
      </p:sp>
    </p:spTree>
    <p:extLst>
      <p:ext uri="{BB962C8B-B14F-4D97-AF65-F5344CB8AC3E}">
        <p14:creationId xmlns:p14="http://schemas.microsoft.com/office/powerpoint/2010/main" val="3254725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xfrm>
            <a:off x="671513" y="4346575"/>
            <a:ext cx="5484812" cy="4114800"/>
          </a:xfrm>
          <a:noFill/>
        </p:spPr>
        <p:txBody>
          <a:bodyPr lIns="89730" tIns="44865" rIns="89730" bIns="44865"/>
          <a:lstStyle/>
          <a:p>
            <a:pPr defTabSz="457200" eaLnBrk="1" hangingPunct="1">
              <a:spcBef>
                <a:spcPct val="0"/>
              </a:spcBef>
            </a:pPr>
            <a:r>
              <a:rPr lang="en-US" smtClean="0"/>
              <a:t>WRAP UP and refer to two resources – Flowchart on p3 in Participant  Resources , and the Teacher Observation Map of the process on p4 in Participant Resources.,</a:t>
            </a:r>
          </a:p>
          <a:p>
            <a:pPr defTabSz="457200" eaLnBrk="1" hangingPunct="1">
              <a:spcBef>
                <a:spcPct val="0"/>
              </a:spcBef>
            </a:pPr>
            <a:endParaRPr lang="en-US" smtClean="0"/>
          </a:p>
          <a:p>
            <a:pPr defTabSz="457200" eaLnBrk="1" hangingPunct="1">
              <a:spcBef>
                <a:spcPct val="0"/>
              </a:spcBef>
            </a:pPr>
            <a:r>
              <a:rPr lang="en-US" smtClean="0"/>
              <a:t>Make the key points about the lesson:</a:t>
            </a:r>
          </a:p>
          <a:p>
            <a:pPr defTabSz="457200" eaLnBrk="1" hangingPunct="1">
              <a:spcBef>
                <a:spcPct val="0"/>
              </a:spcBef>
            </a:pPr>
            <a:endParaRPr lang="en-US" smtClean="0"/>
          </a:p>
          <a:p>
            <a:pPr defTabSz="457200" eaLnBrk="1" hangingPunct="1">
              <a:spcBef>
                <a:spcPct val="0"/>
              </a:spcBef>
              <a:buFontTx/>
              <a:buChar char="•"/>
            </a:pPr>
            <a:r>
              <a:rPr lang="en-US" smtClean="0"/>
              <a:t>In general, planning for this lesson (or the evidence we have of it) is not especially strong. Assessment was not planned for; objectives were not particularly specific.</a:t>
            </a:r>
          </a:p>
          <a:p>
            <a:pPr defTabSz="457200" eaLnBrk="1" hangingPunct="1">
              <a:spcBef>
                <a:spcPct val="0"/>
              </a:spcBef>
              <a:buFontTx/>
              <a:buChar char="•"/>
            </a:pPr>
            <a:endParaRPr lang="en-US" smtClean="0"/>
          </a:p>
          <a:p>
            <a:pPr defTabSz="457200" eaLnBrk="1" hangingPunct="1">
              <a:spcBef>
                <a:spcPct val="0"/>
              </a:spcBef>
              <a:buFontTx/>
              <a:buChar char="•"/>
            </a:pPr>
            <a:r>
              <a:rPr lang="en-US" smtClean="0"/>
              <a:t>Overall, Domain 2 was a strength, with the exception of 2b.</a:t>
            </a:r>
          </a:p>
          <a:p>
            <a:pPr defTabSz="457200" eaLnBrk="1" hangingPunct="1">
              <a:spcBef>
                <a:spcPct val="0"/>
              </a:spcBef>
              <a:buFontTx/>
              <a:buChar char="•"/>
            </a:pPr>
            <a:endParaRPr lang="en-US" smtClean="0"/>
          </a:p>
          <a:p>
            <a:pPr defTabSz="457200" eaLnBrk="1" hangingPunct="1">
              <a:spcBef>
                <a:spcPct val="0"/>
              </a:spcBef>
              <a:buFontTx/>
              <a:buChar char="•"/>
            </a:pPr>
            <a:r>
              <a:rPr lang="en-US" smtClean="0"/>
              <a:t>2b, Culture for Learning, and 3c,  Engaging Student in Learning are not strengths of this lesson, because:</a:t>
            </a:r>
          </a:p>
          <a:p>
            <a:pPr defTabSz="457200" eaLnBrk="1" hangingPunct="1">
              <a:spcBef>
                <a:spcPct val="0"/>
              </a:spcBef>
            </a:pPr>
            <a:r>
              <a:rPr lang="en-US" smtClean="0"/>
              <a:t>	-The lesson relied on volunteers almost solely</a:t>
            </a:r>
          </a:p>
          <a:p>
            <a:pPr defTabSz="457200" eaLnBrk="1" hangingPunct="1">
              <a:spcBef>
                <a:spcPct val="0"/>
              </a:spcBef>
            </a:pPr>
            <a:r>
              <a:rPr lang="en-US" smtClean="0"/>
              <a:t>	-If a person did not volunteer, s/he could have done nothing in the 	lesson except the three review division problems of the 			</a:t>
            </a:r>
            <a:r>
              <a:rPr lang="ja-JP" altLang="en-US" smtClean="0">
                <a:ea typeface="HG明朝B"/>
                <a:cs typeface="HG明朝B"/>
              </a:rPr>
              <a:t>“</a:t>
            </a:r>
            <a:r>
              <a:rPr lang="en-US" altLang="ja-JP" smtClean="0">
                <a:ea typeface="HG明朝B"/>
                <a:cs typeface="HG明朝B"/>
              </a:rPr>
              <a:t>Do Now</a:t>
            </a:r>
            <a:r>
              <a:rPr lang="ja-JP" altLang="en-US" smtClean="0">
                <a:ea typeface="HG明朝B"/>
                <a:cs typeface="HG明朝B"/>
              </a:rPr>
              <a:t>”</a:t>
            </a:r>
            <a:endParaRPr lang="en-US" altLang="ja-JP" smtClean="0">
              <a:ea typeface="HG明朝B"/>
              <a:cs typeface="HG明朝B"/>
            </a:endParaRPr>
          </a:p>
          <a:p>
            <a:pPr defTabSz="457200" eaLnBrk="1" hangingPunct="1">
              <a:spcBef>
                <a:spcPct val="0"/>
              </a:spcBef>
            </a:pPr>
            <a:r>
              <a:rPr lang="en-US" smtClean="0"/>
              <a:t>	-</a:t>
            </a:r>
            <a:r>
              <a:rPr lang="ja-JP" altLang="en-US" smtClean="0">
                <a:ea typeface="HG明朝B"/>
                <a:cs typeface="HG明朝B"/>
              </a:rPr>
              <a:t>”</a:t>
            </a:r>
            <a:r>
              <a:rPr lang="en-US" altLang="ja-JP" smtClean="0">
                <a:ea typeface="HG明朝B"/>
                <a:cs typeface="HG明朝B"/>
              </a:rPr>
              <a:t>Listening</a:t>
            </a:r>
            <a:r>
              <a:rPr lang="ja-JP" altLang="en-US" smtClean="0">
                <a:ea typeface="HG明朝B"/>
                <a:cs typeface="HG明朝B"/>
              </a:rPr>
              <a:t>”</a:t>
            </a:r>
            <a:r>
              <a:rPr lang="en-US" altLang="ja-JP" smtClean="0">
                <a:ea typeface="HG明朝B"/>
                <a:cs typeface="HG明朝B"/>
              </a:rPr>
              <a:t> is not learning</a:t>
            </a:r>
          </a:p>
          <a:p>
            <a:pPr defTabSz="457200" eaLnBrk="1" hangingPunct="1">
              <a:spcBef>
                <a:spcPct val="0"/>
              </a:spcBef>
            </a:pPr>
            <a:r>
              <a:rPr lang="en-US" smtClean="0"/>
              <a:t>	-The structure of the group activity allowed for one person to do 	all the learning</a:t>
            </a:r>
          </a:p>
          <a:p>
            <a:pPr defTabSz="457200" eaLnBrk="1" hangingPunct="1">
              <a:spcBef>
                <a:spcPct val="0"/>
              </a:spcBef>
            </a:pPr>
            <a:r>
              <a:rPr lang="en-US" smtClean="0"/>
              <a:t>	-Most of the activity was at the lower end of Bloom</a:t>
            </a:r>
            <a:r>
              <a:rPr lang="ja-JP" altLang="en-US" smtClean="0">
                <a:ea typeface="HG明朝B"/>
                <a:cs typeface="HG明朝B"/>
              </a:rPr>
              <a:t>’</a:t>
            </a:r>
            <a:r>
              <a:rPr lang="en-US" altLang="ja-JP" smtClean="0">
                <a:ea typeface="HG明朝B"/>
                <a:cs typeface="HG明朝B"/>
              </a:rPr>
              <a:t>s</a:t>
            </a:r>
          </a:p>
          <a:p>
            <a:pPr defTabSz="457200" eaLnBrk="1" hangingPunct="1">
              <a:spcBef>
                <a:spcPct val="0"/>
              </a:spcBef>
            </a:pPr>
            <a:endParaRPr lang="en-US" smtClean="0"/>
          </a:p>
          <a:p>
            <a:pPr defTabSz="457200" eaLnBrk="1" hangingPunct="1">
              <a:spcBef>
                <a:spcPct val="0"/>
              </a:spcBef>
            </a:pPr>
            <a:endParaRPr lang="en-US" i="1" smtClean="0"/>
          </a:p>
        </p:txBody>
      </p:sp>
      <p:sp>
        <p:nvSpPr>
          <p:cNvPr id="34820" name="Slide Number Placeholder 3"/>
          <p:cNvSpPr txBox="1">
            <a:spLocks noGrp="1"/>
          </p:cNvSpPr>
          <p:nvPr/>
        </p:nvSpPr>
        <p:spPr bwMode="auto">
          <a:xfrm>
            <a:off x="3917950" y="8686800"/>
            <a:ext cx="2940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594" tIns="44796" rIns="89594" bIns="44796" anchor="b"/>
          <a:lstStyle>
            <a:lvl1pPr defTabSz="895350" eaLnBrk="0" hangingPunct="0">
              <a:defRPr>
                <a:solidFill>
                  <a:schemeClr val="tx1"/>
                </a:solidFill>
                <a:latin typeface="Arial" pitchFamily="34" charset="0"/>
                <a:cs typeface="Arial" pitchFamily="34" charset="0"/>
              </a:defRPr>
            </a:lvl1pPr>
            <a:lvl2pPr marL="742950" indent="-285750" defTabSz="895350" eaLnBrk="0" hangingPunct="0">
              <a:defRPr>
                <a:solidFill>
                  <a:schemeClr val="tx1"/>
                </a:solidFill>
                <a:latin typeface="Arial" pitchFamily="34" charset="0"/>
                <a:cs typeface="Arial" pitchFamily="34" charset="0"/>
              </a:defRPr>
            </a:lvl2pPr>
            <a:lvl3pPr marL="1143000" indent="-228600" defTabSz="895350" eaLnBrk="0" hangingPunct="0">
              <a:defRPr>
                <a:solidFill>
                  <a:schemeClr val="tx1"/>
                </a:solidFill>
                <a:latin typeface="Arial" pitchFamily="34" charset="0"/>
                <a:cs typeface="Arial" pitchFamily="34" charset="0"/>
              </a:defRPr>
            </a:lvl3pPr>
            <a:lvl4pPr marL="1600200" indent="-228600" defTabSz="895350" eaLnBrk="0" hangingPunct="0">
              <a:defRPr>
                <a:solidFill>
                  <a:schemeClr val="tx1"/>
                </a:solidFill>
                <a:latin typeface="Arial" pitchFamily="34" charset="0"/>
                <a:cs typeface="Arial" pitchFamily="34" charset="0"/>
              </a:defRPr>
            </a:lvl4pPr>
            <a:lvl5pPr marL="2057400" indent="-228600" defTabSz="895350" eaLnBrk="0" hangingPunct="0">
              <a:defRPr>
                <a:solidFill>
                  <a:schemeClr val="tx1"/>
                </a:solidFill>
                <a:latin typeface="Arial" pitchFamily="34" charset="0"/>
                <a:cs typeface="Arial" pitchFamily="34" charset="0"/>
              </a:defRPr>
            </a:lvl5pPr>
            <a:lvl6pPr marL="2514600" indent="-228600" defTabSz="89535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89535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89535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895350" eaLnBrk="0" fontAlgn="base" hangingPunct="0">
              <a:spcBef>
                <a:spcPct val="0"/>
              </a:spcBef>
              <a:spcAft>
                <a:spcPct val="0"/>
              </a:spcAft>
              <a:defRPr>
                <a:solidFill>
                  <a:schemeClr val="tx1"/>
                </a:solidFill>
                <a:latin typeface="Arial" pitchFamily="34" charset="0"/>
                <a:cs typeface="Arial" pitchFamily="34" charset="0"/>
              </a:defRPr>
            </a:lvl9pPr>
          </a:lstStyle>
          <a:p>
            <a:pPr algn="r"/>
            <a:fld id="{47840C2E-6265-4A10-892C-A5CCAADB97F3}" type="slidenum">
              <a:rPr lang="en-US" sz="1200">
                <a:solidFill>
                  <a:srgbClr val="000000"/>
                </a:solidFill>
                <a:latin typeface="Times New Roman" pitchFamily="18" charset="0"/>
                <a:ea typeface="ＭＳ Ｐゴシック" pitchFamily="34" charset="-128"/>
              </a:rPr>
              <a:pPr algn="r"/>
              <a:t>37</a:t>
            </a:fld>
            <a:endParaRPr lang="en-US" sz="120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xfrm>
            <a:off x="671513" y="4346575"/>
            <a:ext cx="5484812" cy="4114800"/>
          </a:xfrm>
          <a:noFill/>
        </p:spPr>
        <p:txBody>
          <a:bodyPr lIns="89730" tIns="44865" rIns="89730" bIns="44865"/>
          <a:lstStyle/>
          <a:p>
            <a:pPr defTabSz="457200" eaLnBrk="1" hangingPunct="1"/>
            <a:endParaRPr lang="en-US" smtClean="0"/>
          </a:p>
        </p:txBody>
      </p:sp>
      <p:sp>
        <p:nvSpPr>
          <p:cNvPr id="35844" name="Slide Number Placeholder 3"/>
          <p:cNvSpPr txBox="1">
            <a:spLocks noGrp="1"/>
          </p:cNvSpPr>
          <p:nvPr/>
        </p:nvSpPr>
        <p:spPr bwMode="auto">
          <a:xfrm>
            <a:off x="3917950" y="8686800"/>
            <a:ext cx="2940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594" tIns="44796" rIns="89594" bIns="44796" anchor="b"/>
          <a:lstStyle>
            <a:lvl1pPr defTabSz="895350" eaLnBrk="0" hangingPunct="0">
              <a:defRPr>
                <a:solidFill>
                  <a:schemeClr val="tx1"/>
                </a:solidFill>
                <a:latin typeface="Arial" pitchFamily="34" charset="0"/>
                <a:cs typeface="Arial" pitchFamily="34" charset="0"/>
              </a:defRPr>
            </a:lvl1pPr>
            <a:lvl2pPr marL="742950" indent="-285750" defTabSz="895350" eaLnBrk="0" hangingPunct="0">
              <a:defRPr>
                <a:solidFill>
                  <a:schemeClr val="tx1"/>
                </a:solidFill>
                <a:latin typeface="Arial" pitchFamily="34" charset="0"/>
                <a:cs typeface="Arial" pitchFamily="34" charset="0"/>
              </a:defRPr>
            </a:lvl2pPr>
            <a:lvl3pPr marL="1143000" indent="-228600" defTabSz="895350" eaLnBrk="0" hangingPunct="0">
              <a:defRPr>
                <a:solidFill>
                  <a:schemeClr val="tx1"/>
                </a:solidFill>
                <a:latin typeface="Arial" pitchFamily="34" charset="0"/>
                <a:cs typeface="Arial" pitchFamily="34" charset="0"/>
              </a:defRPr>
            </a:lvl3pPr>
            <a:lvl4pPr marL="1600200" indent="-228600" defTabSz="895350" eaLnBrk="0" hangingPunct="0">
              <a:defRPr>
                <a:solidFill>
                  <a:schemeClr val="tx1"/>
                </a:solidFill>
                <a:latin typeface="Arial" pitchFamily="34" charset="0"/>
                <a:cs typeface="Arial" pitchFamily="34" charset="0"/>
              </a:defRPr>
            </a:lvl4pPr>
            <a:lvl5pPr marL="2057400" indent="-228600" defTabSz="895350" eaLnBrk="0" hangingPunct="0">
              <a:defRPr>
                <a:solidFill>
                  <a:schemeClr val="tx1"/>
                </a:solidFill>
                <a:latin typeface="Arial" pitchFamily="34" charset="0"/>
                <a:cs typeface="Arial" pitchFamily="34" charset="0"/>
              </a:defRPr>
            </a:lvl5pPr>
            <a:lvl6pPr marL="2514600" indent="-228600" defTabSz="89535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89535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89535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895350" eaLnBrk="0" fontAlgn="base" hangingPunct="0">
              <a:spcBef>
                <a:spcPct val="0"/>
              </a:spcBef>
              <a:spcAft>
                <a:spcPct val="0"/>
              </a:spcAft>
              <a:defRPr>
                <a:solidFill>
                  <a:schemeClr val="tx1"/>
                </a:solidFill>
                <a:latin typeface="Arial" pitchFamily="34" charset="0"/>
                <a:cs typeface="Arial" pitchFamily="34" charset="0"/>
              </a:defRPr>
            </a:lvl9pPr>
          </a:lstStyle>
          <a:p>
            <a:pPr algn="r"/>
            <a:fld id="{668CA040-8D4A-46F3-B48D-234F4DDC262E}" type="slidenum">
              <a:rPr lang="en-US" sz="1200">
                <a:solidFill>
                  <a:srgbClr val="000000"/>
                </a:solidFill>
                <a:latin typeface="Times New Roman" pitchFamily="18" charset="0"/>
                <a:ea typeface="ＭＳ Ｐゴシック" pitchFamily="34" charset="-128"/>
              </a:rPr>
              <a:pPr algn="r"/>
              <a:t>40</a:t>
            </a:fld>
            <a:endParaRPr lang="en-US" sz="120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xfrm>
            <a:off x="671513" y="4346575"/>
            <a:ext cx="5484812" cy="4114800"/>
          </a:xfrm>
          <a:noFill/>
        </p:spPr>
        <p:txBody>
          <a:bodyPr lIns="89730" tIns="44865" rIns="89730" bIns="44865"/>
          <a:lstStyle/>
          <a:p>
            <a:pPr defTabSz="457200" eaLnBrk="1" hangingPunct="1"/>
            <a:endParaRPr lang="en-US" smtClean="0"/>
          </a:p>
        </p:txBody>
      </p:sp>
      <p:sp>
        <p:nvSpPr>
          <p:cNvPr id="36868" name="Slide Number Placeholder 3"/>
          <p:cNvSpPr txBox="1">
            <a:spLocks noGrp="1"/>
          </p:cNvSpPr>
          <p:nvPr/>
        </p:nvSpPr>
        <p:spPr bwMode="auto">
          <a:xfrm>
            <a:off x="3917950" y="8686800"/>
            <a:ext cx="2940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594" tIns="44796" rIns="89594" bIns="44796" anchor="b"/>
          <a:lstStyle>
            <a:lvl1pPr defTabSz="895350" eaLnBrk="0" hangingPunct="0">
              <a:defRPr>
                <a:solidFill>
                  <a:schemeClr val="tx1"/>
                </a:solidFill>
                <a:latin typeface="Arial" pitchFamily="34" charset="0"/>
                <a:cs typeface="Arial" pitchFamily="34" charset="0"/>
              </a:defRPr>
            </a:lvl1pPr>
            <a:lvl2pPr marL="742950" indent="-285750" defTabSz="895350" eaLnBrk="0" hangingPunct="0">
              <a:defRPr>
                <a:solidFill>
                  <a:schemeClr val="tx1"/>
                </a:solidFill>
                <a:latin typeface="Arial" pitchFamily="34" charset="0"/>
                <a:cs typeface="Arial" pitchFamily="34" charset="0"/>
              </a:defRPr>
            </a:lvl2pPr>
            <a:lvl3pPr marL="1143000" indent="-228600" defTabSz="895350" eaLnBrk="0" hangingPunct="0">
              <a:defRPr>
                <a:solidFill>
                  <a:schemeClr val="tx1"/>
                </a:solidFill>
                <a:latin typeface="Arial" pitchFamily="34" charset="0"/>
                <a:cs typeface="Arial" pitchFamily="34" charset="0"/>
              </a:defRPr>
            </a:lvl3pPr>
            <a:lvl4pPr marL="1600200" indent="-228600" defTabSz="895350" eaLnBrk="0" hangingPunct="0">
              <a:defRPr>
                <a:solidFill>
                  <a:schemeClr val="tx1"/>
                </a:solidFill>
                <a:latin typeface="Arial" pitchFamily="34" charset="0"/>
                <a:cs typeface="Arial" pitchFamily="34" charset="0"/>
              </a:defRPr>
            </a:lvl4pPr>
            <a:lvl5pPr marL="2057400" indent="-228600" defTabSz="895350" eaLnBrk="0" hangingPunct="0">
              <a:defRPr>
                <a:solidFill>
                  <a:schemeClr val="tx1"/>
                </a:solidFill>
                <a:latin typeface="Arial" pitchFamily="34" charset="0"/>
                <a:cs typeface="Arial" pitchFamily="34" charset="0"/>
              </a:defRPr>
            </a:lvl5pPr>
            <a:lvl6pPr marL="2514600" indent="-228600" defTabSz="89535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89535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89535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895350" eaLnBrk="0" fontAlgn="base" hangingPunct="0">
              <a:spcBef>
                <a:spcPct val="0"/>
              </a:spcBef>
              <a:spcAft>
                <a:spcPct val="0"/>
              </a:spcAft>
              <a:defRPr>
                <a:solidFill>
                  <a:schemeClr val="tx1"/>
                </a:solidFill>
                <a:latin typeface="Arial" pitchFamily="34" charset="0"/>
                <a:cs typeface="Arial" pitchFamily="34" charset="0"/>
              </a:defRPr>
            </a:lvl9pPr>
          </a:lstStyle>
          <a:p>
            <a:pPr algn="r"/>
            <a:fld id="{1DADDC07-FA3C-4E7E-AA50-CD59590D3376}" type="slidenum">
              <a:rPr lang="en-US" sz="1200">
                <a:solidFill>
                  <a:srgbClr val="000000"/>
                </a:solidFill>
                <a:latin typeface="Times New Roman" pitchFamily="18" charset="0"/>
                <a:ea typeface="ＭＳ Ｐゴシック" pitchFamily="34" charset="-128"/>
              </a:rPr>
              <a:pPr algn="r"/>
              <a:t>42</a:t>
            </a:fld>
            <a:endParaRPr lang="en-US" sz="1200">
              <a:solidFill>
                <a:srgbClr val="000000"/>
              </a:solidFill>
              <a:latin typeface="Times New Roman" pitchFamily="18"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32CB88D-E710-44A7-B4C3-38DD10E4643C}" type="datetimeFigureOut">
              <a:rPr lang="en-US" smtClean="0"/>
              <a:t>11/19/2012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F258A0F-75B2-43FF-B336-289092AA1A1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32CB88D-E710-44A7-B4C3-38DD10E4643C}" type="datetimeFigureOut">
              <a:rPr lang="en-US" smtClean="0"/>
              <a:t>11/19/2012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258A0F-75B2-43FF-B336-289092AA1A1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32CB88D-E710-44A7-B4C3-38DD10E4643C}" type="datetimeFigureOut">
              <a:rPr lang="en-US" smtClean="0"/>
              <a:t>11/19/2012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258A0F-75B2-43FF-B336-289092AA1A1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32CB88D-E710-44A7-B4C3-38DD10E4643C}" type="datetimeFigureOut">
              <a:rPr lang="en-US" smtClean="0"/>
              <a:t>11/19/2012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258A0F-75B2-43FF-B336-289092AA1A11}"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32CB88D-E710-44A7-B4C3-38DD10E4643C}" type="datetimeFigureOut">
              <a:rPr lang="en-US" smtClean="0"/>
              <a:t>11/19/2012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258A0F-75B2-43FF-B336-289092AA1A11}"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32CB88D-E710-44A7-B4C3-38DD10E4643C}" type="datetimeFigureOut">
              <a:rPr lang="en-US" smtClean="0"/>
              <a:t>11/19/2012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258A0F-75B2-43FF-B336-289092AA1A11}"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32CB88D-E710-44A7-B4C3-38DD10E4643C}" type="datetimeFigureOut">
              <a:rPr lang="en-US" smtClean="0"/>
              <a:t>11/19/2012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F258A0F-75B2-43FF-B336-289092AA1A1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32CB88D-E710-44A7-B4C3-38DD10E4643C}" type="datetimeFigureOut">
              <a:rPr lang="en-US" smtClean="0"/>
              <a:t>11/19/2012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F258A0F-75B2-43FF-B336-289092AA1A11}"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32CB88D-E710-44A7-B4C3-38DD10E4643C}" type="datetimeFigureOut">
              <a:rPr lang="en-US" smtClean="0"/>
              <a:t>11/19/2012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F258A0F-75B2-43FF-B336-289092AA1A1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32CB88D-E710-44A7-B4C3-38DD10E4643C}" type="datetimeFigureOut">
              <a:rPr lang="en-US" smtClean="0"/>
              <a:t>11/19/2012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258A0F-75B2-43FF-B336-289092AA1A1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32CB88D-E710-44A7-B4C3-38DD10E4643C}" type="datetimeFigureOut">
              <a:rPr lang="en-US" smtClean="0"/>
              <a:t>11/19/2012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F258A0F-75B2-43FF-B336-289092AA1A11}"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32CB88D-E710-44A7-B4C3-38DD10E4643C}" type="datetimeFigureOut">
              <a:rPr lang="en-US" smtClean="0"/>
              <a:t>11/19/2012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F258A0F-75B2-43FF-B336-289092AA1A1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3.png"/><Relationship Id="rId4" Type="http://schemas.openxmlformats.org/officeDocument/2006/relationships/oleObject" Target="../embeddings/Microsoft_Excel_97-2003_Worksheet1.xls"/></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5.png"/></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7.png"/></Relationships>
</file>

<file path=ppt/slides/_rels/slide5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3.png"/><Relationship Id="rId4" Type="http://schemas.openxmlformats.org/officeDocument/2006/relationships/oleObject" Target="../embeddings/Microsoft_Excel_97-2003_Worksheet2.xls"/></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teachercompass.pearsoncmg.com/" TargetMode="Externa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143001"/>
            <a:ext cx="7772400" cy="2133600"/>
          </a:xfrm>
        </p:spPr>
        <p:txBody>
          <a:bodyPr>
            <a:normAutofit fontScale="90000"/>
          </a:bodyPr>
          <a:lstStyle/>
          <a:p>
            <a:pPr algn="ctr" eaLnBrk="1" fontAlgn="auto" hangingPunct="1">
              <a:spcAft>
                <a:spcPts val="0"/>
              </a:spcAft>
              <a:defRPr/>
            </a:pPr>
            <a:r>
              <a:rPr lang="en-US" sz="5400" dirty="0" smtClean="0"/>
              <a:t>Student Achievement Through</a:t>
            </a:r>
            <a:br>
              <a:rPr lang="en-US" sz="5400" dirty="0" smtClean="0"/>
            </a:br>
            <a:r>
              <a:rPr lang="en-US" sz="5400" dirty="0" smtClean="0"/>
              <a:t>Teacher Evaluation</a:t>
            </a:r>
            <a:r>
              <a:rPr lang="en-US" sz="4000" dirty="0" smtClean="0"/>
              <a:t> </a:t>
            </a:r>
          </a:p>
        </p:txBody>
      </p:sp>
      <p:sp>
        <p:nvSpPr>
          <p:cNvPr id="3075" name="Rectangle 3"/>
          <p:cNvSpPr>
            <a:spLocks noGrp="1" noChangeArrowheads="1"/>
          </p:cNvSpPr>
          <p:nvPr>
            <p:ph type="subTitle" idx="1"/>
          </p:nvPr>
        </p:nvSpPr>
        <p:spPr>
          <a:xfrm>
            <a:off x="685800" y="3733800"/>
            <a:ext cx="7772400" cy="1524000"/>
          </a:xfrm>
        </p:spPr>
        <p:txBody>
          <a:bodyPr>
            <a:normAutofit fontScale="92500" lnSpcReduction="20000"/>
          </a:bodyPr>
          <a:lstStyle/>
          <a:p>
            <a:pPr marR="0" algn="ctr" eaLnBrk="1" hangingPunct="1">
              <a:lnSpc>
                <a:spcPct val="60000"/>
              </a:lnSpc>
              <a:defRPr/>
            </a:pPr>
            <a:r>
              <a:rPr lang="en-US" sz="2800" dirty="0" smtClean="0"/>
              <a:t>Presenters</a:t>
            </a:r>
          </a:p>
          <a:p>
            <a:pPr marR="0" algn="ctr" eaLnBrk="1" hangingPunct="1">
              <a:lnSpc>
                <a:spcPct val="60000"/>
              </a:lnSpc>
              <a:defRPr/>
            </a:pPr>
            <a:endParaRPr lang="en-US" sz="2800" dirty="0" smtClean="0"/>
          </a:p>
          <a:p>
            <a:pPr marR="0" algn="ctr" eaLnBrk="1" hangingPunct="1">
              <a:lnSpc>
                <a:spcPct val="60000"/>
              </a:lnSpc>
              <a:defRPr/>
            </a:pPr>
            <a:r>
              <a:rPr lang="en-US" sz="2800" dirty="0" smtClean="0"/>
              <a:t>Dr. Jane </a:t>
            </a:r>
            <a:r>
              <a:rPr lang="en-US" sz="2800" dirty="0" err="1" smtClean="0"/>
              <a:t>Coughenour</a:t>
            </a:r>
            <a:endParaRPr lang="en-US" sz="2800" dirty="0" smtClean="0"/>
          </a:p>
          <a:p>
            <a:pPr marR="0" algn="ctr" eaLnBrk="1" hangingPunct="1">
              <a:lnSpc>
                <a:spcPct val="60000"/>
              </a:lnSpc>
              <a:defRPr/>
            </a:pPr>
            <a:endParaRPr lang="en-US" sz="2800" dirty="0" smtClean="0"/>
          </a:p>
          <a:p>
            <a:pPr marR="0" algn="ctr" eaLnBrk="1" hangingPunct="1">
              <a:lnSpc>
                <a:spcPct val="60000"/>
              </a:lnSpc>
              <a:defRPr/>
            </a:pPr>
            <a:r>
              <a:rPr lang="en-US" sz="2800" dirty="0" smtClean="0"/>
              <a:t>Dr. Karen Chapman</a:t>
            </a:r>
          </a:p>
          <a:p>
            <a:pPr marR="0" algn="ctr" eaLnBrk="1" hangingPunct="1">
              <a:lnSpc>
                <a:spcPct val="60000"/>
              </a:lnSpc>
              <a:defRPr/>
            </a:pPr>
            <a:endParaRPr lang="en-US" sz="2800" dirty="0" smtClean="0"/>
          </a:p>
          <a:p>
            <a:pPr marR="0" algn="ctr" eaLnBrk="1" hangingPunct="1">
              <a:lnSpc>
                <a:spcPct val="60000"/>
              </a:lnSpc>
              <a:defRPr/>
            </a:pPr>
            <a:r>
              <a:rPr lang="en-US" sz="2800" dirty="0" smtClean="0"/>
              <a:t>Mr. Michael </a:t>
            </a:r>
            <a:r>
              <a:rPr lang="en-US" sz="2800" dirty="0" err="1" smtClean="0"/>
              <a:t>Matta</a:t>
            </a:r>
            <a:endParaRPr lang="en-US" sz="2800" dirty="0" smtClean="0"/>
          </a:p>
        </p:txBody>
      </p:sp>
    </p:spTree>
    <p:extLst>
      <p:ext uri="{BB962C8B-B14F-4D97-AF65-F5344CB8AC3E}">
        <p14:creationId xmlns:p14="http://schemas.microsoft.com/office/powerpoint/2010/main" val="16918655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10"/>
          <p:cNvGraphicFramePr>
            <a:graphicFrameLocks noChangeAspect="1"/>
          </p:cNvGraphicFramePr>
          <p:nvPr/>
        </p:nvGraphicFramePr>
        <p:xfrm>
          <a:off x="2133600" y="228600"/>
          <a:ext cx="4953000" cy="6410325"/>
        </p:xfrm>
        <a:graphic>
          <a:graphicData uri="http://schemas.openxmlformats.org/presentationml/2006/ole">
            <mc:AlternateContent xmlns:mc="http://schemas.openxmlformats.org/markup-compatibility/2006">
              <mc:Choice xmlns:v="urn:schemas-microsoft-com:vml" Requires="v">
                <p:oleObj spid="_x0000_s1034" name="Acrobat Document" r:id="rId3" imgW="5830114" imgH="7542857" progId="AcroExch.Document.7">
                  <p:embed/>
                </p:oleObj>
              </mc:Choice>
              <mc:Fallback>
                <p:oleObj name="Acrobat Document" r:id="rId3" imgW="5830114" imgH="7542857"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28600"/>
                        <a:ext cx="4953000" cy="6410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62801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p:txBody>
          <a:bodyPr/>
          <a:lstStyle/>
          <a:p>
            <a:pPr eaLnBrk="1" hangingPunct="1"/>
            <a:r>
              <a:rPr lang="en-US" smtClean="0"/>
              <a:t>District motto drives what is observed during an Instructional Round.</a:t>
            </a:r>
          </a:p>
          <a:p>
            <a:pPr eaLnBrk="1" hangingPunct="1"/>
            <a:r>
              <a:rPr lang="en-US" smtClean="0"/>
              <a:t>Instructional rounds may consist of a principal, curriculum director, teacher(s), and/or central administrator.</a:t>
            </a:r>
          </a:p>
          <a:p>
            <a:pPr eaLnBrk="1" hangingPunct="1"/>
            <a:r>
              <a:rPr lang="en-US" smtClean="0"/>
              <a:t>Instructional rounds last 20 minutes.</a:t>
            </a:r>
          </a:p>
          <a:p>
            <a:pPr eaLnBrk="1" hangingPunct="1"/>
            <a:r>
              <a:rPr lang="en-US" smtClean="0"/>
              <a:t>There is a group discussion to discuss group members’ observations. </a:t>
            </a:r>
          </a:p>
        </p:txBody>
      </p:sp>
      <p:sp>
        <p:nvSpPr>
          <p:cNvPr id="11266"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INSTRUCTIONAL ROUNDS </a:t>
            </a:r>
          </a:p>
        </p:txBody>
      </p:sp>
    </p:spTree>
    <p:extLst>
      <p:ext uri="{BB962C8B-B14F-4D97-AF65-F5344CB8AC3E}">
        <p14:creationId xmlns:p14="http://schemas.microsoft.com/office/powerpoint/2010/main" val="7617466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p:txBody>
          <a:bodyPr/>
          <a:lstStyle/>
          <a:p>
            <a:pPr eaLnBrk="1" hangingPunct="1"/>
            <a:r>
              <a:rPr lang="en-US" smtClean="0"/>
              <a:t>Teachers are encouraged to infuse specific targeted instructional strategies into their lesson design to increase:</a:t>
            </a:r>
          </a:p>
          <a:p>
            <a:pPr lvl="1" eaLnBrk="1" hangingPunct="1"/>
            <a:r>
              <a:rPr lang="en-US" smtClean="0"/>
              <a:t>Active teacher engagement</a:t>
            </a:r>
          </a:p>
          <a:p>
            <a:pPr lvl="1" eaLnBrk="1" hangingPunct="1"/>
            <a:r>
              <a:rPr lang="en-US" smtClean="0"/>
              <a:t>Active student engagement</a:t>
            </a:r>
          </a:p>
          <a:p>
            <a:pPr lvl="1" eaLnBrk="1" hangingPunct="1"/>
            <a:r>
              <a:rPr lang="en-US" smtClean="0"/>
              <a:t>Instructional rigor</a:t>
            </a:r>
          </a:p>
          <a:p>
            <a:pPr lvl="1" eaLnBrk="1" hangingPunct="1"/>
            <a:r>
              <a:rPr lang="en-US" smtClean="0"/>
              <a:t>Assessment for learning </a:t>
            </a:r>
          </a:p>
          <a:p>
            <a:pPr eaLnBrk="1" hangingPunct="1"/>
            <a:endParaRPr lang="en-US" smtClean="0"/>
          </a:p>
        </p:txBody>
      </p:sp>
      <p:sp>
        <p:nvSpPr>
          <p:cNvPr id="12290" name="Title 1"/>
          <p:cNvSpPr>
            <a:spLocks noGrp="1"/>
          </p:cNvSpPr>
          <p:nvPr>
            <p:ph type="title"/>
          </p:nvPr>
        </p:nvSpPr>
        <p:spPr/>
        <p:txBody>
          <a:bodyPr>
            <a:normAutofit/>
          </a:bodyPr>
          <a:lstStyle/>
          <a:p>
            <a:pPr eaLnBrk="1" fontAlgn="auto" hangingPunct="1">
              <a:spcAft>
                <a:spcPts val="0"/>
              </a:spcAft>
              <a:defRPr/>
            </a:pPr>
            <a:r>
              <a:rPr lang="en-US" dirty="0" smtClean="0"/>
              <a:t>INSTRUCTIONAL ROUNDS </a:t>
            </a:r>
          </a:p>
        </p:txBody>
      </p:sp>
    </p:spTree>
    <p:extLst>
      <p:ext uri="{BB962C8B-B14F-4D97-AF65-F5344CB8AC3E}">
        <p14:creationId xmlns:p14="http://schemas.microsoft.com/office/powerpoint/2010/main" val="316381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a:xfrm>
            <a:off x="381000" y="1524000"/>
            <a:ext cx="8305800" cy="4876800"/>
          </a:xfrm>
        </p:spPr>
        <p:txBody>
          <a:bodyPr>
            <a:normAutofit lnSpcReduction="10000"/>
          </a:bodyPr>
          <a:lstStyle/>
          <a:p>
            <a:pPr marL="365760" indent="-256032" eaLnBrk="1" fontAlgn="auto" hangingPunct="1">
              <a:spcAft>
                <a:spcPts val="0"/>
              </a:spcAft>
              <a:buFont typeface="Wingdings 3"/>
              <a:buChar char=""/>
              <a:defRPr/>
            </a:pPr>
            <a:r>
              <a:rPr lang="en-US" dirty="0" smtClean="0"/>
              <a:t>To begin the process of including peers, we turned to teacher leaders</a:t>
            </a:r>
            <a:r>
              <a:rPr lang="en-US" dirty="0" smtClean="0">
                <a:solidFill>
                  <a:srgbClr val="FF0000"/>
                </a:solidFill>
              </a:rPr>
              <a:t> </a:t>
            </a:r>
            <a:r>
              <a:rPr lang="en-US" dirty="0" smtClean="0"/>
              <a:t>who had success and a comfort level with Instructional Rounds (IRs).</a:t>
            </a:r>
          </a:p>
          <a:p>
            <a:pPr marL="621792" lvl="1" eaLnBrk="1" fontAlgn="auto" hangingPunct="1">
              <a:spcBef>
                <a:spcPts val="324"/>
              </a:spcBef>
              <a:spcAft>
                <a:spcPts val="0"/>
              </a:spcAft>
              <a:buFont typeface="Verdana"/>
              <a:buChar char="◦"/>
              <a:defRPr/>
            </a:pPr>
            <a:r>
              <a:rPr lang="en-US" dirty="0" smtClean="0"/>
              <a:t>Teachers district wide agreed to allow their peers in to view, and reflect on, their showcase lessons. </a:t>
            </a:r>
          </a:p>
          <a:p>
            <a:pPr marL="621792" lvl="1" eaLnBrk="1" fontAlgn="auto" hangingPunct="1">
              <a:spcBef>
                <a:spcPts val="324"/>
              </a:spcBef>
              <a:spcAft>
                <a:spcPts val="0"/>
              </a:spcAft>
              <a:buFont typeface="Verdana"/>
              <a:buChar char="◦"/>
              <a:defRPr/>
            </a:pPr>
            <a:r>
              <a:rPr lang="en-US" dirty="0" smtClean="0"/>
              <a:t>Teachers were asked to conduct a model showcase lesson.</a:t>
            </a:r>
          </a:p>
          <a:p>
            <a:pPr marL="621792" lvl="1" eaLnBrk="1" fontAlgn="auto" hangingPunct="1">
              <a:spcBef>
                <a:spcPts val="324"/>
              </a:spcBef>
              <a:spcAft>
                <a:spcPts val="0"/>
              </a:spcAft>
              <a:buFont typeface="Verdana"/>
              <a:buChar char="◦"/>
              <a:defRPr/>
            </a:pPr>
            <a:r>
              <a:rPr lang="en-US" dirty="0" smtClean="0"/>
              <a:t>Teachers permitted video-taping of their lesson to be placed on Teacher Compass for view by other staff members.</a:t>
            </a:r>
          </a:p>
          <a:p>
            <a:pPr marL="621792" lvl="1" eaLnBrk="1" fontAlgn="auto" hangingPunct="1">
              <a:spcBef>
                <a:spcPts val="324"/>
              </a:spcBef>
              <a:spcAft>
                <a:spcPts val="0"/>
              </a:spcAft>
              <a:buFont typeface="Verdana"/>
              <a:buChar char="◦"/>
              <a:defRPr/>
            </a:pPr>
            <a:r>
              <a:rPr lang="en-US" dirty="0" smtClean="0"/>
              <a:t>Videos served as a means for professional development</a:t>
            </a:r>
          </a:p>
          <a:p>
            <a:pPr marL="365760" indent="-256032" eaLnBrk="1" fontAlgn="auto" hangingPunct="1">
              <a:spcAft>
                <a:spcPts val="0"/>
              </a:spcAft>
              <a:buFont typeface="Wingdings 3"/>
              <a:buChar char=""/>
              <a:defRPr/>
            </a:pPr>
            <a:endParaRPr lang="en-US" dirty="0" smtClean="0"/>
          </a:p>
        </p:txBody>
      </p:sp>
      <p:sp>
        <p:nvSpPr>
          <p:cNvPr id="15362" name="Title 1"/>
          <p:cNvSpPr>
            <a:spLocks noGrp="1"/>
          </p:cNvSpPr>
          <p:nvPr>
            <p:ph type="title"/>
          </p:nvPr>
        </p:nvSpPr>
        <p:spPr>
          <a:xfrm>
            <a:off x="685800" y="381000"/>
            <a:ext cx="7772400" cy="990600"/>
          </a:xfrm>
        </p:spPr>
        <p:txBody>
          <a:bodyPr>
            <a:normAutofit fontScale="90000"/>
          </a:bodyPr>
          <a:lstStyle/>
          <a:p>
            <a:pPr eaLnBrk="1" fontAlgn="auto" hangingPunct="1">
              <a:spcAft>
                <a:spcPts val="0"/>
              </a:spcAft>
              <a:defRPr/>
            </a:pPr>
            <a:r>
              <a:rPr lang="en-US" dirty="0" smtClean="0"/>
              <a:t/>
            </a:r>
            <a:br>
              <a:rPr lang="en-US" dirty="0" smtClean="0"/>
            </a:br>
            <a:r>
              <a:rPr lang="en-US" dirty="0" smtClean="0">
                <a:solidFill>
                  <a:schemeClr val="tx1"/>
                </a:solidFill>
              </a:rPr>
              <a:t>THE ROLLOUT OF PIRs:</a:t>
            </a:r>
            <a:br>
              <a:rPr lang="en-US" dirty="0" smtClean="0">
                <a:solidFill>
                  <a:schemeClr val="tx1"/>
                </a:solidFill>
              </a:rPr>
            </a:br>
            <a:r>
              <a:rPr lang="en-US" dirty="0" smtClean="0">
                <a:solidFill>
                  <a:schemeClr val="tx1"/>
                </a:solidFill>
              </a:rPr>
              <a:t>T</a:t>
            </a:r>
            <a:r>
              <a:rPr lang="en-US" sz="3200" dirty="0" smtClean="0">
                <a:solidFill>
                  <a:schemeClr val="tx1"/>
                </a:solidFill>
              </a:rPr>
              <a:t>urn to Teacher Leaders</a:t>
            </a:r>
            <a:r>
              <a:rPr lang="en-US" dirty="0" smtClean="0"/>
              <a:t/>
            </a:r>
            <a:br>
              <a:rPr lang="en-US" dirty="0" smtClean="0"/>
            </a:br>
            <a:endParaRPr lang="en-US" dirty="0" smtClean="0"/>
          </a:p>
        </p:txBody>
      </p:sp>
    </p:spTree>
    <p:extLst>
      <p:ext uri="{BB962C8B-B14F-4D97-AF65-F5344CB8AC3E}">
        <p14:creationId xmlns:p14="http://schemas.microsoft.com/office/powerpoint/2010/main" val="148947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685800" y="1447800"/>
            <a:ext cx="7772400" cy="5105400"/>
          </a:xfrm>
        </p:spPr>
        <p:txBody>
          <a:bodyPr/>
          <a:lstStyle/>
          <a:p>
            <a:pPr eaLnBrk="1" hangingPunct="1"/>
            <a:r>
              <a:rPr lang="en-US" smtClean="0"/>
              <a:t>A </a:t>
            </a:r>
            <a:r>
              <a:rPr lang="en-US" u="sng" smtClean="0"/>
              <a:t>Peer Invitation System </a:t>
            </a:r>
            <a:r>
              <a:rPr lang="en-US" smtClean="0"/>
              <a:t>was developed… </a:t>
            </a:r>
          </a:p>
          <a:p>
            <a:pPr lvl="1" eaLnBrk="1" hangingPunct="1"/>
            <a:r>
              <a:rPr lang="en-US" smtClean="0"/>
              <a:t>We used an e-mail distribution list specific to teachers’ period plans. </a:t>
            </a:r>
          </a:p>
          <a:p>
            <a:pPr lvl="2" eaLnBrk="1" hangingPunct="1"/>
            <a:r>
              <a:rPr lang="en-US" smtClean="0"/>
              <a:t>If the PIR lesson was period 4 at the high school, all teachers with plans in period 4 were invited. Building and district administrators were also invited. </a:t>
            </a:r>
            <a:endParaRPr lang="en-US" smtClean="0">
              <a:solidFill>
                <a:srgbClr val="FF0000"/>
              </a:solidFill>
            </a:endParaRPr>
          </a:p>
          <a:p>
            <a:pPr eaLnBrk="1" hangingPunct="1"/>
            <a:r>
              <a:rPr lang="en-US" smtClean="0"/>
              <a:t>Forms were prepared in advance:</a:t>
            </a:r>
          </a:p>
          <a:p>
            <a:pPr lvl="1" eaLnBrk="1" hangingPunct="1"/>
            <a:r>
              <a:rPr lang="en-US" sz="2000" smtClean="0"/>
              <a:t>PIR Post-Observation Meeting Agenda</a:t>
            </a:r>
          </a:p>
          <a:p>
            <a:pPr lvl="1" eaLnBrk="1" hangingPunct="1"/>
            <a:r>
              <a:rPr lang="en-US" sz="2000" smtClean="0"/>
              <a:t>PIR Signature Sheet (Act 48 purposes) </a:t>
            </a:r>
          </a:p>
          <a:p>
            <a:pPr lvl="1" eaLnBrk="1" hangingPunct="1"/>
            <a:r>
              <a:rPr lang="en-US" sz="2000" smtClean="0"/>
              <a:t>PIR Ground Rules for Reflection </a:t>
            </a:r>
          </a:p>
          <a:p>
            <a:pPr lvl="1" eaLnBrk="1" hangingPunct="1"/>
            <a:r>
              <a:rPr lang="en-US" sz="2000" smtClean="0"/>
              <a:t>PIR Form to Track Participation </a:t>
            </a:r>
          </a:p>
        </p:txBody>
      </p:sp>
      <p:sp>
        <p:nvSpPr>
          <p:cNvPr id="16386" name="Title 1"/>
          <p:cNvSpPr>
            <a:spLocks noGrp="1"/>
          </p:cNvSpPr>
          <p:nvPr>
            <p:ph type="title"/>
          </p:nvPr>
        </p:nvSpPr>
        <p:spPr>
          <a:xfrm>
            <a:off x="685800" y="609600"/>
            <a:ext cx="7772400" cy="838200"/>
          </a:xfrm>
        </p:spPr>
        <p:txBody>
          <a:bodyPr>
            <a:normAutofit/>
          </a:bodyPr>
          <a:lstStyle/>
          <a:p>
            <a:pPr eaLnBrk="1" fontAlgn="auto" hangingPunct="1">
              <a:spcAft>
                <a:spcPts val="0"/>
              </a:spcAft>
              <a:defRPr/>
            </a:pPr>
            <a:r>
              <a:rPr lang="en-US" dirty="0" smtClean="0">
                <a:solidFill>
                  <a:schemeClr val="tx1"/>
                </a:solidFill>
              </a:rPr>
              <a:t>THE ROLLOUT OF PIRs</a:t>
            </a:r>
          </a:p>
        </p:txBody>
      </p:sp>
    </p:spTree>
    <p:extLst>
      <p:ext uri="{BB962C8B-B14F-4D97-AF65-F5344CB8AC3E}">
        <p14:creationId xmlns:p14="http://schemas.microsoft.com/office/powerpoint/2010/main" val="2254422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685800" y="1600200"/>
            <a:ext cx="7848600" cy="4876800"/>
          </a:xfrm>
        </p:spPr>
        <p:txBody>
          <a:bodyPr/>
          <a:lstStyle/>
          <a:p>
            <a:pPr eaLnBrk="1" hangingPunct="1"/>
            <a:r>
              <a:rPr lang="en-US" dirty="0" smtClean="0"/>
              <a:t>For planning and performing a Peer Instructional Round (PIR)…</a:t>
            </a:r>
          </a:p>
          <a:p>
            <a:pPr lvl="1" eaLnBrk="1" hangingPunct="1"/>
            <a:r>
              <a:rPr lang="en-US" dirty="0" smtClean="0"/>
              <a:t>The teacher was awarded a Certificate of Recognition signed by superintendent. </a:t>
            </a:r>
          </a:p>
          <a:p>
            <a:pPr lvl="1" eaLnBrk="1" hangingPunct="1"/>
            <a:r>
              <a:rPr lang="en-US" dirty="0" smtClean="0"/>
              <a:t>The teacher was recognized on the district web-page. </a:t>
            </a:r>
          </a:p>
          <a:p>
            <a:pPr lvl="1" eaLnBrk="1" hangingPunct="1"/>
            <a:r>
              <a:rPr lang="en-US" dirty="0" smtClean="0"/>
              <a:t>For giving up a plan period to observe and reflect on a peer’s lesson, the teacher was awarded ½ hour Act 48 Credit under professional development. </a:t>
            </a:r>
          </a:p>
        </p:txBody>
      </p:sp>
      <p:sp>
        <p:nvSpPr>
          <p:cNvPr id="17410"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1"/>
                </a:solidFill>
              </a:rPr>
              <a:t>INCENTIVES TO PARTICIPATE </a:t>
            </a:r>
            <a:br>
              <a:rPr lang="en-US" dirty="0" smtClean="0">
                <a:solidFill>
                  <a:schemeClr val="tx1"/>
                </a:solidFill>
              </a:rPr>
            </a:br>
            <a:r>
              <a:rPr lang="en-US" dirty="0" smtClean="0">
                <a:solidFill>
                  <a:schemeClr val="tx1"/>
                </a:solidFill>
              </a:rPr>
              <a:t>IN PIRs</a:t>
            </a:r>
          </a:p>
        </p:txBody>
      </p:sp>
    </p:spTree>
    <p:extLst>
      <p:ext uri="{BB962C8B-B14F-4D97-AF65-F5344CB8AC3E}">
        <p14:creationId xmlns:p14="http://schemas.microsoft.com/office/powerpoint/2010/main" val="3244168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2"/>
          <p:cNvSpPr>
            <a:spLocks noGrp="1"/>
          </p:cNvSpPr>
          <p:nvPr>
            <p:ph idx="1"/>
          </p:nvPr>
        </p:nvSpPr>
        <p:spPr>
          <a:xfrm>
            <a:off x="533400" y="1219200"/>
            <a:ext cx="8305800" cy="4876800"/>
          </a:xfrm>
        </p:spPr>
        <p:txBody>
          <a:bodyPr/>
          <a:lstStyle/>
          <a:p>
            <a:pPr eaLnBrk="1" hangingPunct="1"/>
            <a:r>
              <a:rPr lang="en-US" dirty="0" smtClean="0"/>
              <a:t>E-Mails of Invitations </a:t>
            </a:r>
          </a:p>
          <a:p>
            <a:pPr lvl="1" eaLnBrk="1" hangingPunct="1"/>
            <a:r>
              <a:rPr lang="en-US" dirty="0" smtClean="0"/>
              <a:t>Invitations were sent 2 days prior to each PIR.</a:t>
            </a:r>
          </a:p>
          <a:p>
            <a:pPr lvl="1" eaLnBrk="1" hangingPunct="1"/>
            <a:r>
              <a:rPr lang="en-US" dirty="0" smtClean="0"/>
              <a:t>E-mails included the date, period, time, room number and reminded invitees about the Act 48 incentive for viewing and reflecting on a PIR .</a:t>
            </a:r>
          </a:p>
          <a:p>
            <a:pPr lvl="1" eaLnBrk="1" hangingPunct="1"/>
            <a:r>
              <a:rPr lang="en-US" dirty="0" smtClean="0"/>
              <a:t>The e-mail also gave the purpose of the PIR (to build a Professional Learning Community around engaging and rigorous instructional strategies).</a:t>
            </a:r>
          </a:p>
          <a:p>
            <a:pPr eaLnBrk="1" hangingPunct="1"/>
            <a:r>
              <a:rPr lang="en-US" sz="2800" dirty="0" smtClean="0"/>
              <a:t>A last minute reminder e-mail was sent the morning of each PIR.  These encouraged last minute drop-ins.</a:t>
            </a:r>
          </a:p>
        </p:txBody>
      </p:sp>
      <p:sp>
        <p:nvSpPr>
          <p:cNvPr id="19458" name="Title 1"/>
          <p:cNvSpPr>
            <a:spLocks noGrp="1"/>
          </p:cNvSpPr>
          <p:nvPr>
            <p:ph type="title"/>
          </p:nvPr>
        </p:nvSpPr>
        <p:spPr>
          <a:xfrm>
            <a:off x="685800" y="457200"/>
            <a:ext cx="7772400" cy="838200"/>
          </a:xfrm>
        </p:spPr>
        <p:txBody>
          <a:bodyPr/>
          <a:lstStyle/>
          <a:p>
            <a:pPr eaLnBrk="1" fontAlgn="auto" hangingPunct="1">
              <a:spcAft>
                <a:spcPts val="0"/>
              </a:spcAft>
              <a:defRPr/>
            </a:pPr>
            <a:r>
              <a:rPr lang="en-US" dirty="0" smtClean="0">
                <a:solidFill>
                  <a:schemeClr val="tx1"/>
                </a:solidFill>
              </a:rPr>
              <a:t>ADVERTISE A PIR</a:t>
            </a:r>
          </a:p>
        </p:txBody>
      </p:sp>
    </p:spTree>
    <p:extLst>
      <p:ext uri="{BB962C8B-B14F-4D97-AF65-F5344CB8AC3E}">
        <p14:creationId xmlns:p14="http://schemas.microsoft.com/office/powerpoint/2010/main" val="37547548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457200" y="1752600"/>
            <a:ext cx="8229600" cy="4254500"/>
          </a:xfrm>
        </p:spPr>
        <p:txBody>
          <a:bodyPr/>
          <a:lstStyle/>
          <a:p>
            <a:pPr eaLnBrk="1" hangingPunct="1"/>
            <a:r>
              <a:rPr lang="en-US" smtClean="0"/>
              <a:t>Each visiting teacher was given a copy of the Peer Instructional Round Form as they entered the showcase lesson.  They were  told they didn’t need to use it, but could use it for reference.  They were told that the form would drive the post-conference reflection.</a:t>
            </a:r>
          </a:p>
        </p:txBody>
      </p:sp>
      <p:sp>
        <p:nvSpPr>
          <p:cNvPr id="21506"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1"/>
                </a:solidFill>
              </a:rPr>
              <a:t>POST-OBSERVATION REFLECTION, AND DISCUSSION </a:t>
            </a:r>
          </a:p>
        </p:txBody>
      </p:sp>
    </p:spTree>
    <p:extLst>
      <p:ext uri="{BB962C8B-B14F-4D97-AF65-F5344CB8AC3E}">
        <p14:creationId xmlns:p14="http://schemas.microsoft.com/office/powerpoint/2010/main" val="13798175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2"/>
          <p:cNvSpPr>
            <a:spLocks noGrp="1"/>
          </p:cNvSpPr>
          <p:nvPr>
            <p:ph idx="1"/>
          </p:nvPr>
        </p:nvSpPr>
        <p:spPr>
          <a:xfrm>
            <a:off x="457200" y="1828800"/>
            <a:ext cx="8229600" cy="4178300"/>
          </a:xfrm>
        </p:spPr>
        <p:txBody>
          <a:bodyPr/>
          <a:lstStyle/>
          <a:p>
            <a:pPr eaLnBrk="1" hangingPunct="1"/>
            <a:r>
              <a:rPr lang="en-US" dirty="0" smtClean="0"/>
              <a:t> All visitors were reminded of the ground rules. </a:t>
            </a:r>
          </a:p>
          <a:p>
            <a:pPr lvl="1" eaLnBrk="1" hangingPunct="1"/>
            <a:r>
              <a:rPr lang="en-US" dirty="0" smtClean="0"/>
              <a:t>Positive Comments Only </a:t>
            </a:r>
          </a:p>
          <a:p>
            <a:pPr lvl="1" eaLnBrk="1" hangingPunct="1"/>
            <a:r>
              <a:rPr lang="en-US" dirty="0" smtClean="0"/>
              <a:t>Identify where and when in the lesson targeted strategies were observed </a:t>
            </a:r>
          </a:p>
          <a:p>
            <a:pPr lvl="1" eaLnBrk="1" hangingPunct="1"/>
            <a:r>
              <a:rPr lang="en-US" dirty="0" smtClean="0"/>
              <a:t>Share strategies that were successes in their own classroom</a:t>
            </a:r>
          </a:p>
          <a:p>
            <a:pPr eaLnBrk="1" hangingPunct="1"/>
            <a:endParaRPr lang="en-US" dirty="0" smtClean="0"/>
          </a:p>
        </p:txBody>
      </p:sp>
      <p:sp>
        <p:nvSpPr>
          <p:cNvPr id="23554"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1"/>
                </a:solidFill>
              </a:rPr>
              <a:t>POST-OBSERVATION REFLECTION AND DISCUSSION </a:t>
            </a:r>
          </a:p>
        </p:txBody>
      </p:sp>
    </p:spTree>
    <p:extLst>
      <p:ext uri="{BB962C8B-B14F-4D97-AF65-F5344CB8AC3E}">
        <p14:creationId xmlns:p14="http://schemas.microsoft.com/office/powerpoint/2010/main" val="1523501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Content Placeholder 2"/>
          <p:cNvSpPr>
            <a:spLocks noGrp="1"/>
          </p:cNvSpPr>
          <p:nvPr>
            <p:ph idx="1"/>
          </p:nvPr>
        </p:nvSpPr>
        <p:spPr>
          <a:xfrm>
            <a:off x="685800" y="1981200"/>
            <a:ext cx="7772400" cy="4572000"/>
          </a:xfrm>
        </p:spPr>
        <p:txBody>
          <a:bodyPr/>
          <a:lstStyle/>
          <a:p>
            <a:pPr eaLnBrk="1" hangingPunct="1"/>
            <a:r>
              <a:rPr lang="en-US" sz="2400" dirty="0" smtClean="0"/>
              <a:t>During the post PIR reflection, the targeted instructional strategies are read from the PIR form and teachers identify if and when the strategies were viewed in the lesson</a:t>
            </a:r>
            <a:r>
              <a:rPr lang="en-US" sz="2800" dirty="0" smtClean="0"/>
              <a:t>.</a:t>
            </a:r>
          </a:p>
          <a:p>
            <a:pPr lvl="1" eaLnBrk="1" hangingPunct="1"/>
            <a:r>
              <a:rPr lang="en-US" dirty="0" smtClean="0"/>
              <a:t>Teachers are encouraged to share strategies that have been effective for them in their lesson design and implementation.</a:t>
            </a:r>
          </a:p>
          <a:p>
            <a:pPr lvl="2" eaLnBrk="1" hangingPunct="1"/>
            <a:r>
              <a:rPr lang="en-US" dirty="0" smtClean="0"/>
              <a:t>This facilitates professional growth, not only through the viewing of the lesson, but also through these discussion and reflection.   </a:t>
            </a:r>
          </a:p>
        </p:txBody>
      </p:sp>
      <p:sp>
        <p:nvSpPr>
          <p:cNvPr id="24578"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1"/>
                </a:solidFill>
              </a:rPr>
              <a:t>POST-OBSERVATION REFLECTION AND DISCUSSION </a:t>
            </a:r>
          </a:p>
        </p:txBody>
      </p:sp>
    </p:spTree>
    <p:extLst>
      <p:ext uri="{BB962C8B-B14F-4D97-AF65-F5344CB8AC3E}">
        <p14:creationId xmlns:p14="http://schemas.microsoft.com/office/powerpoint/2010/main" val="3867005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idx="1"/>
          </p:nvPr>
        </p:nvSpPr>
        <p:spPr/>
        <p:txBody>
          <a:bodyPr>
            <a:normAutofit/>
          </a:bodyPr>
          <a:lstStyle/>
          <a:p>
            <a:pPr eaLnBrk="1" hangingPunct="1">
              <a:lnSpc>
                <a:spcPct val="80000"/>
              </a:lnSpc>
            </a:pPr>
            <a:r>
              <a:rPr lang="en-US" sz="2400" dirty="0" smtClean="0"/>
              <a:t>Staff at McKeesport Area School district worked to create an evaluation process that culminates with a teacher showing evidence of student growth.</a:t>
            </a:r>
          </a:p>
          <a:p>
            <a:pPr eaLnBrk="1" hangingPunct="1">
              <a:lnSpc>
                <a:spcPct val="80000"/>
              </a:lnSpc>
            </a:pPr>
            <a:r>
              <a:rPr lang="en-US" sz="2400" dirty="0" smtClean="0"/>
              <a:t>District motto “Move, Engage, Assess” drives components of the evaluation process.</a:t>
            </a:r>
          </a:p>
          <a:p>
            <a:pPr eaLnBrk="1" hangingPunct="1">
              <a:lnSpc>
                <a:spcPct val="80000"/>
              </a:lnSpc>
            </a:pPr>
            <a:r>
              <a:rPr lang="en-US" sz="2400" dirty="0" smtClean="0"/>
              <a:t>Members of the evaluation committee included:</a:t>
            </a:r>
          </a:p>
          <a:p>
            <a:pPr lvl="1">
              <a:lnSpc>
                <a:spcPct val="80000"/>
              </a:lnSpc>
            </a:pPr>
            <a:r>
              <a:rPr lang="en-US" sz="2400" dirty="0" smtClean="0"/>
              <a:t>Assistant Superintendent</a:t>
            </a:r>
          </a:p>
          <a:p>
            <a:pPr lvl="1">
              <a:lnSpc>
                <a:spcPct val="80000"/>
              </a:lnSpc>
            </a:pPr>
            <a:r>
              <a:rPr lang="en-US" sz="2400" dirty="0" smtClean="0"/>
              <a:t>Director of Federal Programs</a:t>
            </a:r>
          </a:p>
          <a:p>
            <a:pPr lvl="1">
              <a:lnSpc>
                <a:spcPct val="80000"/>
              </a:lnSpc>
            </a:pPr>
            <a:r>
              <a:rPr lang="en-US" sz="2400" dirty="0" smtClean="0"/>
              <a:t>District Technology Integrator</a:t>
            </a:r>
          </a:p>
          <a:p>
            <a:pPr lvl="1">
              <a:lnSpc>
                <a:spcPct val="80000"/>
              </a:lnSpc>
            </a:pPr>
            <a:r>
              <a:rPr lang="en-US" sz="2400" dirty="0" smtClean="0"/>
              <a:t>2 Board Members</a:t>
            </a:r>
          </a:p>
          <a:p>
            <a:pPr lvl="1">
              <a:lnSpc>
                <a:spcPct val="80000"/>
              </a:lnSpc>
            </a:pPr>
            <a:r>
              <a:rPr lang="en-US" sz="2400" dirty="0" smtClean="0"/>
              <a:t>Principal</a:t>
            </a:r>
          </a:p>
          <a:p>
            <a:pPr lvl="1">
              <a:lnSpc>
                <a:spcPct val="80000"/>
              </a:lnSpc>
            </a:pPr>
            <a:r>
              <a:rPr lang="en-US" sz="2400" dirty="0" smtClean="0"/>
              <a:t>9 teachers  </a:t>
            </a:r>
          </a:p>
        </p:txBody>
      </p:sp>
      <p:sp>
        <p:nvSpPr>
          <p:cNvPr id="4098"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EVALUATION COMMITTEE </a:t>
            </a:r>
          </a:p>
        </p:txBody>
      </p:sp>
    </p:spTree>
    <p:extLst>
      <p:ext uri="{BB962C8B-B14F-4D97-AF65-F5344CB8AC3E}">
        <p14:creationId xmlns:p14="http://schemas.microsoft.com/office/powerpoint/2010/main" val="15302421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sz="2800" dirty="0"/>
              <a:t>Teachers with 1 to 3 years of teaching experience</a:t>
            </a:r>
          </a:p>
          <a:p>
            <a:r>
              <a:rPr lang="en-US" sz="2800" dirty="0"/>
              <a:t>Teacher will have 2 observations using the 426 observation rubric and evaluation system</a:t>
            </a:r>
          </a:p>
          <a:p>
            <a:r>
              <a:rPr lang="en-US" sz="2800" dirty="0"/>
              <a:t>Each observation will last a minimum of 35 minutes </a:t>
            </a:r>
          </a:p>
          <a:p>
            <a:r>
              <a:rPr lang="en-US" sz="2800" dirty="0"/>
              <a:t>A post conference is held after each observation</a:t>
            </a:r>
          </a:p>
          <a:p>
            <a:r>
              <a:rPr lang="en-US" sz="2800" dirty="0"/>
              <a:t>Employee must attain an additional 24 credits at a University or AIU</a:t>
            </a:r>
          </a:p>
          <a:p>
            <a:r>
              <a:rPr lang="en-US" sz="2800" dirty="0"/>
              <a:t>Following attainment of 24 credits and 6 satisfactory ratings, professional employee may apply for level II certification through TIMS   (www.state.pa.us)</a:t>
            </a:r>
          </a:p>
          <a:p>
            <a:endParaRPr lang="en-US" dirty="0"/>
          </a:p>
        </p:txBody>
      </p:sp>
      <p:sp>
        <p:nvSpPr>
          <p:cNvPr id="3" name="Title 2"/>
          <p:cNvSpPr>
            <a:spLocks noGrp="1"/>
          </p:cNvSpPr>
          <p:nvPr>
            <p:ph type="title"/>
          </p:nvPr>
        </p:nvSpPr>
        <p:spPr/>
        <p:txBody>
          <a:bodyPr>
            <a:normAutofit/>
          </a:bodyPr>
          <a:lstStyle/>
          <a:p>
            <a:r>
              <a:rPr lang="en-US" dirty="0" smtClean="0"/>
              <a:t>TEMPORARY EMPLOYEES </a:t>
            </a:r>
            <a:endParaRPr lang="en-US" dirty="0"/>
          </a:p>
        </p:txBody>
      </p:sp>
    </p:spTree>
    <p:extLst>
      <p:ext uri="{BB962C8B-B14F-4D97-AF65-F5344CB8AC3E}">
        <p14:creationId xmlns:p14="http://schemas.microsoft.com/office/powerpoint/2010/main" val="34015329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p:cNvSpPr>
          <p:nvPr>
            <p:ph type="ctrTitle"/>
          </p:nvPr>
        </p:nvSpPr>
        <p:spPr bwMode="auto">
          <a:xfrm>
            <a:off x="685800" y="2514600"/>
            <a:ext cx="7521575" cy="91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noAutofit/>
          </a:bodyPr>
          <a:lstStyle/>
          <a:p>
            <a:pPr algn="ctr" eaLnBrk="1" hangingPunct="1"/>
            <a:r>
              <a:rPr lang="en-US" sz="4400" cap="none" dirty="0" smtClean="0"/>
              <a:t>FORMAL OBSERVATIONS</a:t>
            </a:r>
          </a:p>
        </p:txBody>
      </p:sp>
    </p:spTree>
    <p:extLst>
      <p:ext uri="{BB962C8B-B14F-4D97-AF65-F5344CB8AC3E}">
        <p14:creationId xmlns:p14="http://schemas.microsoft.com/office/powerpoint/2010/main" val="690328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p:txBody>
          <a:bodyPr/>
          <a:lstStyle/>
          <a:p>
            <a:pPr eaLnBrk="1" hangingPunct="1"/>
            <a:r>
              <a:rPr lang="en-US" dirty="0" smtClean="0"/>
              <a:t>Level II employees in years 3 – 6 receive a formal observation</a:t>
            </a:r>
          </a:p>
          <a:p>
            <a:pPr eaLnBrk="1" hangingPunct="1"/>
            <a:r>
              <a:rPr lang="en-US" dirty="0" smtClean="0"/>
              <a:t>Professional employees MUST receive a formal observation every three years  </a:t>
            </a:r>
          </a:p>
          <a:p>
            <a:pPr eaLnBrk="1" hangingPunct="1"/>
            <a:r>
              <a:rPr lang="en-US" dirty="0" smtClean="0"/>
              <a:t>Career level employees are observed using PDE’s Teacher Effectiveness Model for their formal observation.</a:t>
            </a:r>
          </a:p>
          <a:p>
            <a:pPr eaLnBrk="1" hangingPunct="1"/>
            <a:r>
              <a:rPr lang="en-US" dirty="0" smtClean="0"/>
              <a:t>Through a differentiated model, teachers may select an informal observation between years of their required formal observations</a:t>
            </a:r>
          </a:p>
        </p:txBody>
      </p:sp>
      <p:sp>
        <p:nvSpPr>
          <p:cNvPr id="13314"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FORMAL OBSERVATION </a:t>
            </a:r>
          </a:p>
        </p:txBody>
      </p:sp>
    </p:spTree>
    <p:extLst>
      <p:ext uri="{BB962C8B-B14F-4D97-AF65-F5344CB8AC3E}">
        <p14:creationId xmlns:p14="http://schemas.microsoft.com/office/powerpoint/2010/main" val="8982998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p:cNvSpPr>
          <p:nvPr>
            <p:ph idx="1"/>
          </p:nvPr>
        </p:nvSpPr>
        <p:spPr>
          <a:xfrm>
            <a:off x="685800" y="2057400"/>
            <a:ext cx="7521575" cy="3579813"/>
          </a:xfrm>
        </p:spPr>
        <p:txBody>
          <a:bodyPr/>
          <a:lstStyle/>
          <a:p>
            <a:pPr marL="109728" indent="0" eaLnBrk="1" hangingPunct="1">
              <a:buNone/>
            </a:pPr>
            <a:r>
              <a:rPr lang="en-US" sz="4000" i="1" dirty="0" smtClean="0">
                <a:latin typeface="Calibri" pitchFamily="34" charset="0"/>
              </a:rPr>
              <a:t>Principal/Supervisor conducts classroom observations, including </a:t>
            </a:r>
            <a:r>
              <a:rPr lang="en-US" sz="4000" i="1" u="sng" dirty="0" smtClean="0">
                <a:latin typeface="Calibri" pitchFamily="34" charset="0"/>
              </a:rPr>
              <a:t>evidence</a:t>
            </a:r>
            <a:r>
              <a:rPr lang="en-US" sz="4000" i="1" dirty="0" smtClean="0">
                <a:latin typeface="Calibri" pitchFamily="34" charset="0"/>
              </a:rPr>
              <a:t> that demonstrates behaviors associated with improving student achievement</a:t>
            </a:r>
          </a:p>
        </p:txBody>
      </p:sp>
      <p:sp>
        <p:nvSpPr>
          <p:cNvPr id="10242" name="Rectangle 2"/>
          <p:cNvSpPr>
            <a:spLocks noGrp="1"/>
          </p:cNvSpPr>
          <p:nvPr>
            <p:ph type="title"/>
          </p:nvPr>
        </p:nvSpPr>
        <p:spPr bwMode="auto">
          <a:xfrm>
            <a:off x="838200" y="381000"/>
            <a:ext cx="7521575" cy="106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sz="3600" cap="none" smtClean="0"/>
              <a:t>TEACHER EFFECTIVENESS MODEL</a:t>
            </a:r>
          </a:p>
        </p:txBody>
      </p:sp>
    </p:spTree>
    <p:extLst>
      <p:ext uri="{BB962C8B-B14F-4D97-AF65-F5344CB8AC3E}">
        <p14:creationId xmlns:p14="http://schemas.microsoft.com/office/powerpoint/2010/main" val="7561507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bwMode="auto">
          <a:xfrm>
            <a:off x="0" y="274638"/>
            <a:ext cx="8229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algn="ctr" eaLnBrk="1" hangingPunct="1">
              <a:defRPr/>
            </a:pPr>
            <a:r>
              <a:rPr lang="en-US" sz="4000" b="1" cap="none" dirty="0" smtClean="0">
                <a:effectLst>
                  <a:outerShdw blurRad="38100" dist="38100" dir="2700000" algn="tl">
                    <a:srgbClr val="C0C0C0"/>
                  </a:outerShdw>
                </a:effectLst>
              </a:rPr>
              <a:t>PARADIGM SHIFT </a:t>
            </a:r>
          </a:p>
        </p:txBody>
      </p:sp>
      <p:sp>
        <p:nvSpPr>
          <p:cNvPr id="11267" name="Content Placeholder 2"/>
          <p:cNvSpPr>
            <a:spLocks noGrp="1"/>
          </p:cNvSpPr>
          <p:nvPr>
            <p:ph idx="4294967295"/>
          </p:nvPr>
        </p:nvSpPr>
        <p:spPr>
          <a:xfrm>
            <a:off x="685801" y="1676400"/>
            <a:ext cx="7619999" cy="4005263"/>
          </a:xfrm>
        </p:spPr>
        <p:txBody>
          <a:bodyPr/>
          <a:lstStyle/>
          <a:p>
            <a:pPr algn="ctr" eaLnBrk="1" hangingPunct="1">
              <a:buFontTx/>
              <a:buNone/>
            </a:pPr>
            <a:r>
              <a:rPr lang="en-US" sz="3600" b="0" dirty="0" smtClean="0"/>
              <a:t>Who collects/provides evidence?</a:t>
            </a:r>
          </a:p>
          <a:p>
            <a:pPr algn="ctr" eaLnBrk="1" hangingPunct="1">
              <a:buFontTx/>
              <a:buNone/>
            </a:pPr>
            <a:r>
              <a:rPr lang="en-US" sz="3600" dirty="0" smtClean="0">
                <a:solidFill>
                  <a:srgbClr val="FF0000"/>
                </a:solidFill>
              </a:rPr>
              <a:t>Both teacher and evaluator</a:t>
            </a:r>
          </a:p>
          <a:p>
            <a:pPr algn="ctr" eaLnBrk="1" hangingPunct="1">
              <a:buFontTx/>
              <a:buNone/>
            </a:pPr>
            <a:endParaRPr lang="en-US" sz="3600" dirty="0" smtClean="0">
              <a:solidFill>
                <a:srgbClr val="FF0000"/>
              </a:solidFill>
            </a:endParaRPr>
          </a:p>
          <a:p>
            <a:pPr algn="ctr" eaLnBrk="1" hangingPunct="1">
              <a:buFontTx/>
              <a:buNone/>
            </a:pPr>
            <a:r>
              <a:rPr lang="en-US" sz="3600" b="0" dirty="0" smtClean="0">
                <a:solidFill>
                  <a:srgbClr val="0070C0"/>
                </a:solidFill>
              </a:rPr>
              <a:t>Evaluation is not done TO you; </a:t>
            </a:r>
          </a:p>
          <a:p>
            <a:pPr algn="ctr" eaLnBrk="1" hangingPunct="1">
              <a:buFontTx/>
              <a:buNone/>
            </a:pPr>
            <a:r>
              <a:rPr lang="en-US" sz="3600" b="0" dirty="0" smtClean="0">
                <a:solidFill>
                  <a:srgbClr val="0070C0"/>
                </a:solidFill>
              </a:rPr>
              <a:t>it is done with you and for you</a:t>
            </a:r>
          </a:p>
        </p:txBody>
      </p:sp>
    </p:spTree>
    <p:extLst>
      <p:ext uri="{BB962C8B-B14F-4D97-AF65-F5344CB8AC3E}">
        <p14:creationId xmlns:p14="http://schemas.microsoft.com/office/powerpoint/2010/main" val="23128624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274638"/>
            <a:ext cx="7696200" cy="1143000"/>
          </a:xfrm>
        </p:spPr>
        <p:txBody>
          <a:bodyPr>
            <a:noAutofit/>
          </a:bodyPr>
          <a:lstStyle/>
          <a:p>
            <a:pPr eaLnBrk="1" fontAlgn="auto" hangingPunct="1">
              <a:spcAft>
                <a:spcPts val="0"/>
              </a:spcAft>
              <a:defRPr/>
            </a:pPr>
            <a:r>
              <a:rPr lang="en-US" sz="4000" dirty="0" smtClean="0"/>
              <a:t>BENEFITS OF A FRAMEWORK FOR TEACHING </a:t>
            </a:r>
            <a:endParaRPr lang="en-US" sz="4000" dirty="0"/>
          </a:p>
        </p:txBody>
      </p:sp>
      <p:sp>
        <p:nvSpPr>
          <p:cNvPr id="13315" name="Content Placeholder 2"/>
          <p:cNvSpPr>
            <a:spLocks noGrp="1"/>
          </p:cNvSpPr>
          <p:nvPr>
            <p:ph idx="4294967295"/>
          </p:nvPr>
        </p:nvSpPr>
        <p:spPr>
          <a:xfrm>
            <a:off x="914400" y="1905000"/>
            <a:ext cx="7315200" cy="4102100"/>
          </a:xfrm>
        </p:spPr>
        <p:txBody>
          <a:bodyPr/>
          <a:lstStyle/>
          <a:p>
            <a:r>
              <a:rPr lang="en-US" sz="2400" dirty="0" smtClean="0"/>
              <a:t>Common language</a:t>
            </a:r>
          </a:p>
          <a:p>
            <a:r>
              <a:rPr lang="en-US" sz="2400" dirty="0" smtClean="0"/>
              <a:t>Similar vision for good teaching and how it can be improved</a:t>
            </a:r>
          </a:p>
          <a:p>
            <a:r>
              <a:rPr lang="en-US" sz="2400" dirty="0" smtClean="0"/>
              <a:t>Greater validity and reliability in the teacher evaluation process</a:t>
            </a:r>
          </a:p>
          <a:p>
            <a:r>
              <a:rPr lang="en-US" sz="2400" dirty="0" smtClean="0"/>
              <a:t>Changes in novice thinking</a:t>
            </a:r>
          </a:p>
          <a:p>
            <a:r>
              <a:rPr lang="en-US" sz="2400" dirty="0" smtClean="0"/>
              <a:t>Opportunities for collaboration  </a:t>
            </a:r>
          </a:p>
        </p:txBody>
      </p:sp>
    </p:spTree>
    <p:extLst>
      <p:ext uri="{BB962C8B-B14F-4D97-AF65-F5344CB8AC3E}">
        <p14:creationId xmlns:p14="http://schemas.microsoft.com/office/powerpoint/2010/main" val="22146568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p:cNvSpPr>
          <p:nvPr>
            <p:ph idx="1"/>
          </p:nvPr>
        </p:nvSpPr>
        <p:spPr>
          <a:xfrm>
            <a:off x="685800" y="1600200"/>
            <a:ext cx="7658100" cy="4572000"/>
          </a:xfrm>
        </p:spPr>
        <p:txBody>
          <a:bodyPr>
            <a:normAutofit lnSpcReduction="10000"/>
          </a:bodyPr>
          <a:lstStyle/>
          <a:p>
            <a:pPr eaLnBrk="1" hangingPunct="1"/>
            <a:r>
              <a:rPr lang="en-US" sz="2400" smtClean="0"/>
              <a:t>Generic:  applies to all grade levels, content areas</a:t>
            </a:r>
          </a:p>
          <a:p>
            <a:pPr eaLnBrk="1" hangingPunct="1"/>
            <a:endParaRPr lang="en-US" sz="2400" smtClean="0"/>
          </a:p>
          <a:p>
            <a:pPr eaLnBrk="1" hangingPunct="1"/>
            <a:r>
              <a:rPr lang="en-US" sz="2400" smtClean="0"/>
              <a:t>Not a checklist</a:t>
            </a:r>
          </a:p>
          <a:p>
            <a:pPr lvl="1" eaLnBrk="1" hangingPunct="1"/>
            <a:r>
              <a:rPr lang="en-US" sz="2400" smtClean="0"/>
              <a:t>Evidence based/reflective</a:t>
            </a:r>
          </a:p>
          <a:p>
            <a:pPr lvl="1" eaLnBrk="1" hangingPunct="1">
              <a:buFont typeface="Wingdings" pitchFamily="2" charset="2"/>
              <a:buNone/>
            </a:pPr>
            <a:endParaRPr lang="en-US" sz="2400" smtClean="0"/>
          </a:p>
          <a:p>
            <a:pPr eaLnBrk="1" hangingPunct="1"/>
            <a:r>
              <a:rPr lang="en-US" sz="2400" smtClean="0"/>
              <a:t>Not prescriptive:  tells the “</a:t>
            </a:r>
            <a:r>
              <a:rPr lang="en-US" altLang="ja-JP" sz="2400" smtClean="0">
                <a:ea typeface="ＭＳ ゴシック" pitchFamily="49" charset="-128"/>
              </a:rPr>
              <a:t>what” of teaching,  not “how”</a:t>
            </a:r>
            <a:endParaRPr lang="ja-JP" altLang="en-US" sz="2400" smtClean="0">
              <a:ea typeface="ＭＳ ゴシック" pitchFamily="49" charset="-128"/>
            </a:endParaRPr>
          </a:p>
          <a:p>
            <a:pPr eaLnBrk="1" hangingPunct="1"/>
            <a:endParaRPr lang="en-US" altLang="ja-JP" sz="2400" smtClean="0">
              <a:ea typeface="ＭＳ ゴシック" pitchFamily="49" charset="-128"/>
            </a:endParaRPr>
          </a:p>
          <a:p>
            <a:pPr eaLnBrk="1" hangingPunct="1"/>
            <a:r>
              <a:rPr lang="en-US" sz="2400" smtClean="0"/>
              <a:t>Comprehensive:  not just what we can see</a:t>
            </a:r>
          </a:p>
          <a:p>
            <a:pPr eaLnBrk="1" hangingPunct="1"/>
            <a:endParaRPr lang="en-US" sz="2400" smtClean="0"/>
          </a:p>
          <a:p>
            <a:pPr eaLnBrk="1" hangingPunct="1"/>
            <a:r>
              <a:rPr lang="en-US" sz="2400" smtClean="0"/>
              <a:t>Inclusive:  Novice to Master teacher</a:t>
            </a:r>
          </a:p>
          <a:p>
            <a:pPr eaLnBrk="1" hangingPunct="1"/>
            <a:endParaRPr lang="en-US" sz="2400" smtClean="0"/>
          </a:p>
        </p:txBody>
      </p:sp>
      <p:sp>
        <p:nvSpPr>
          <p:cNvPr id="47106" name="Rectangle 2"/>
          <p:cNvSpPr>
            <a:spLocks noGrp="1"/>
          </p:cNvSpPr>
          <p:nvPr>
            <p:ph type="title"/>
          </p:nvPr>
        </p:nvSpPr>
        <p:spPr bwMode="auto">
          <a:xfrm>
            <a:off x="685800" y="274638"/>
            <a:ext cx="80010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normAutofit fontScale="90000"/>
          </a:bodyPr>
          <a:lstStyle/>
          <a:p>
            <a:pPr eaLnBrk="1" hangingPunct="1">
              <a:defRPr/>
            </a:pPr>
            <a:r>
              <a:rPr lang="en-US" sz="4000" b="1" cap="none" dirty="0" smtClean="0">
                <a:effectLst>
                  <a:outerShdw blurRad="38100" dist="38100" dir="2700000" algn="tl">
                    <a:srgbClr val="C0C0C0"/>
                  </a:outerShdw>
                </a:effectLst>
              </a:rPr>
              <a:t>FEATURES OF A FRAMEWORK FOR TEACHING </a:t>
            </a:r>
          </a:p>
        </p:txBody>
      </p:sp>
    </p:spTree>
    <p:extLst>
      <p:ext uri="{BB962C8B-B14F-4D97-AF65-F5344CB8AC3E}">
        <p14:creationId xmlns:p14="http://schemas.microsoft.com/office/powerpoint/2010/main" val="18108305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bwMode="auto">
          <a:xfrm>
            <a:off x="457200" y="274638"/>
            <a:ext cx="80772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normAutofit/>
          </a:bodyPr>
          <a:lstStyle/>
          <a:p>
            <a:pPr algn="ctr" eaLnBrk="1" hangingPunct="1"/>
            <a:r>
              <a:rPr lang="en-US" sz="4000" cap="none" dirty="0" smtClean="0"/>
              <a:t>TEACHER EVALUATION SYSTEM</a:t>
            </a:r>
            <a:r>
              <a:rPr lang="en-US" sz="3600" cap="none" dirty="0" smtClean="0"/>
              <a:t> </a:t>
            </a:r>
          </a:p>
        </p:txBody>
      </p:sp>
      <p:graphicFrame>
        <p:nvGraphicFramePr>
          <p:cNvPr id="15363" name="Content Placeholder 3"/>
          <p:cNvGraphicFramePr>
            <a:graphicFrameLocks noGrp="1"/>
          </p:cNvGraphicFramePr>
          <p:nvPr>
            <p:ph idx="4294967295"/>
            <p:extLst>
              <p:ext uri="{D42A27DB-BD31-4B8C-83A1-F6EECF244321}">
                <p14:modId xmlns:p14="http://schemas.microsoft.com/office/powerpoint/2010/main" val="4197346257"/>
              </p:ext>
            </p:extLst>
          </p:nvPr>
        </p:nvGraphicFramePr>
        <p:xfrm>
          <a:off x="304801" y="1676400"/>
          <a:ext cx="8229599" cy="4114800"/>
        </p:xfrm>
        <a:graphic>
          <a:graphicData uri="http://schemas.openxmlformats.org/presentationml/2006/ole">
            <mc:AlternateContent xmlns:mc="http://schemas.openxmlformats.org/markup-compatibility/2006">
              <mc:Choice xmlns:v="urn:schemas-microsoft-com:vml" Requires="v">
                <p:oleObj spid="_x0000_s5129" r:id="rId4" imgW="7620660" imgH="3682303" progId="Excel.Chart.8">
                  <p:embed/>
                </p:oleObj>
              </mc:Choice>
              <mc:Fallback>
                <p:oleObj r:id="rId4" imgW="7620660" imgH="3682303" progId="Excel.Chart.8">
                  <p:embed/>
                  <p:pic>
                    <p:nvPicPr>
                      <p:cNvPr id="0" name=""/>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1" y="1676400"/>
                        <a:ext cx="8229599" cy="411480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11569578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2"/>
          <p:cNvSpPr>
            <a:spLocks noGrp="1"/>
          </p:cNvSpPr>
          <p:nvPr>
            <p:ph idx="1"/>
          </p:nvPr>
        </p:nvSpPr>
        <p:spPr/>
        <p:txBody>
          <a:bodyPr>
            <a:normAutofit lnSpcReduction="10000"/>
          </a:bodyPr>
          <a:lstStyle/>
          <a:p>
            <a:pPr eaLnBrk="1" hangingPunct="1"/>
            <a:endParaRPr lang="en-US" dirty="0" smtClean="0"/>
          </a:p>
          <a:p>
            <a:pPr eaLnBrk="1" hangingPunct="1"/>
            <a:r>
              <a:rPr lang="en-US" sz="2400" dirty="0" smtClean="0"/>
              <a:t>Pennsylvania has adopted Charlotte Danielson's Framework for Teaching as the overarching vision for effective instruction in the Commonwealth. The model focuses the complex activity of teaching by defining four domains of teaching responsibility:</a:t>
            </a:r>
          </a:p>
          <a:p>
            <a:pPr eaLnBrk="1" hangingPunct="1"/>
            <a:endParaRPr lang="en-US" sz="2400" dirty="0" smtClean="0"/>
          </a:p>
          <a:p>
            <a:pPr eaLnBrk="1" hangingPunct="1"/>
            <a:r>
              <a:rPr lang="en-US" sz="2400" dirty="0" smtClean="0"/>
              <a:t>Domains   (Danielson’s Framework for Teaching)</a:t>
            </a:r>
          </a:p>
          <a:p>
            <a:pPr lvl="1"/>
            <a:r>
              <a:rPr lang="en-US" sz="2000" dirty="0" smtClean="0"/>
              <a:t>Planning and Preparation</a:t>
            </a:r>
          </a:p>
          <a:p>
            <a:pPr lvl="1"/>
            <a:r>
              <a:rPr lang="en-US" sz="2000" dirty="0" smtClean="0"/>
              <a:t>Classroom Environment</a:t>
            </a:r>
          </a:p>
          <a:p>
            <a:pPr lvl="1"/>
            <a:r>
              <a:rPr lang="en-US" sz="2000" dirty="0" smtClean="0"/>
              <a:t>Instruction</a:t>
            </a:r>
          </a:p>
          <a:p>
            <a:pPr lvl="1"/>
            <a:r>
              <a:rPr lang="en-US" sz="2000" dirty="0" smtClean="0"/>
              <a:t>Professional Responsibilities</a:t>
            </a:r>
          </a:p>
          <a:p>
            <a:pPr eaLnBrk="1" hangingPunct="1"/>
            <a:endParaRPr lang="en-US" sz="2400" dirty="0" smtClean="0"/>
          </a:p>
        </p:txBody>
      </p:sp>
      <p:sp>
        <p:nvSpPr>
          <p:cNvPr id="2" name="Title 1"/>
          <p:cNvSpPr>
            <a:spLocks noGrp="1"/>
          </p:cNvSpPr>
          <p:nvPr>
            <p:ph type="title"/>
          </p:nvPr>
        </p:nvSpPr>
        <p:spPr/>
        <p:txBody>
          <a:bodyPr/>
          <a:lstStyle/>
          <a:p>
            <a:pPr algn="ctr" eaLnBrk="1" fontAlgn="auto" hangingPunct="1">
              <a:spcAft>
                <a:spcPts val="0"/>
              </a:spcAft>
              <a:defRPr/>
            </a:pPr>
            <a:r>
              <a:rPr lang="en-US" sz="3600" dirty="0" smtClean="0"/>
              <a:t>PROJECT GOAL OF PDE</a:t>
            </a:r>
            <a:endParaRPr lang="en-US" sz="3200" dirty="0"/>
          </a:p>
        </p:txBody>
      </p:sp>
    </p:spTree>
    <p:extLst>
      <p:ext uri="{BB962C8B-B14F-4D97-AF65-F5344CB8AC3E}">
        <p14:creationId xmlns:p14="http://schemas.microsoft.com/office/powerpoint/2010/main" val="1468036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2"/>
          <p:cNvSpPr>
            <a:spLocks noGrp="1"/>
          </p:cNvSpPr>
          <p:nvPr>
            <p:ph idx="1"/>
          </p:nvPr>
        </p:nvSpPr>
        <p:spPr/>
        <p:txBody>
          <a:bodyPr>
            <a:normAutofit lnSpcReduction="10000"/>
          </a:bodyPr>
          <a:lstStyle/>
          <a:p>
            <a:pPr>
              <a:lnSpc>
                <a:spcPct val="90000"/>
              </a:lnSpc>
            </a:pPr>
            <a:r>
              <a:rPr lang="en-US" sz="3200" dirty="0" smtClean="0"/>
              <a:t>4 Domains</a:t>
            </a:r>
          </a:p>
          <a:p>
            <a:pPr lvl="2">
              <a:lnSpc>
                <a:spcPct val="90000"/>
              </a:lnSpc>
            </a:pPr>
            <a:r>
              <a:rPr lang="en-US" sz="3200" dirty="0" smtClean="0"/>
              <a:t>22 components</a:t>
            </a:r>
          </a:p>
          <a:p>
            <a:pPr>
              <a:lnSpc>
                <a:spcPct val="90000"/>
              </a:lnSpc>
            </a:pPr>
            <a:r>
              <a:rPr lang="en-US" sz="3200" dirty="0" smtClean="0"/>
              <a:t>4 possible ratings for each component</a:t>
            </a:r>
          </a:p>
          <a:p>
            <a:pPr lvl="2">
              <a:lnSpc>
                <a:spcPct val="90000"/>
              </a:lnSpc>
            </a:pPr>
            <a:r>
              <a:rPr lang="en-US" sz="3200" dirty="0" smtClean="0"/>
              <a:t>Unsatisfactory – Potential for harm</a:t>
            </a:r>
          </a:p>
          <a:p>
            <a:pPr lvl="2">
              <a:lnSpc>
                <a:spcPct val="90000"/>
              </a:lnSpc>
            </a:pPr>
            <a:r>
              <a:rPr lang="en-US" sz="3200" dirty="0" smtClean="0"/>
              <a:t>Progressing / Needs Improvement  -  Inconsistent, novice</a:t>
            </a:r>
          </a:p>
          <a:p>
            <a:pPr lvl="2">
              <a:lnSpc>
                <a:spcPct val="90000"/>
              </a:lnSpc>
            </a:pPr>
            <a:r>
              <a:rPr lang="en-US" sz="3200" dirty="0" smtClean="0"/>
              <a:t>Proficient  -  Competent</a:t>
            </a:r>
          </a:p>
          <a:p>
            <a:pPr lvl="2">
              <a:lnSpc>
                <a:spcPct val="90000"/>
              </a:lnSpc>
            </a:pPr>
            <a:r>
              <a:rPr lang="en-US" sz="3200" dirty="0" smtClean="0"/>
              <a:t>Distinguished  -  Unusually excellent, no one “lives” here permanently in all components</a:t>
            </a:r>
          </a:p>
        </p:txBody>
      </p:sp>
      <p:sp>
        <p:nvSpPr>
          <p:cNvPr id="18434" name="Title 1"/>
          <p:cNvSpPr>
            <a:spLocks noGrp="1"/>
          </p:cNvSpPr>
          <p:nvPr>
            <p:ph type="title"/>
          </p:nvPr>
        </p:nvSpPr>
        <p:spPr bwMode="auto"/>
        <p:txBody>
          <a:bodyPr wrap="square" numCol="1" anchorCtr="0" compatLnSpc="1">
            <a:prstTxWarp prst="textNoShape">
              <a:avLst/>
            </a:prstTxWarp>
          </a:bodyPr>
          <a:lstStyle/>
          <a:p>
            <a:pPr algn="ctr" eaLnBrk="1" hangingPunct="1"/>
            <a:r>
              <a:rPr lang="en-US" sz="4000" cap="none" smtClean="0"/>
              <a:t>TEACHER EVALUATION RUBRIC</a:t>
            </a:r>
          </a:p>
        </p:txBody>
      </p:sp>
    </p:spTree>
    <p:extLst>
      <p:ext uri="{BB962C8B-B14F-4D97-AF65-F5344CB8AC3E}">
        <p14:creationId xmlns:p14="http://schemas.microsoft.com/office/powerpoint/2010/main" val="2328416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p:txBody>
          <a:bodyPr>
            <a:normAutofit fontScale="92500"/>
          </a:bodyPr>
          <a:lstStyle/>
          <a:p>
            <a:pPr marL="365760" indent="-256032" eaLnBrk="1" fontAlgn="auto" hangingPunct="1">
              <a:spcAft>
                <a:spcPts val="0"/>
              </a:spcAft>
              <a:buFont typeface="Wingdings 3"/>
              <a:buChar char=""/>
              <a:defRPr/>
            </a:pPr>
            <a:r>
              <a:rPr lang="en-US" sz="2800" dirty="0" smtClean="0"/>
              <a:t>Assign a Central Office Administrator to each building</a:t>
            </a:r>
          </a:p>
          <a:p>
            <a:pPr marL="365760" indent="-256032" eaLnBrk="1" fontAlgn="auto" hangingPunct="1">
              <a:spcAft>
                <a:spcPts val="0"/>
              </a:spcAft>
              <a:buFont typeface="Wingdings 3"/>
              <a:buChar char=""/>
              <a:defRPr/>
            </a:pPr>
            <a:r>
              <a:rPr lang="en-US" sz="2800" dirty="0" smtClean="0"/>
              <a:t>Create a district wide informal observation form aligned to the Teacher Effectiveness Model </a:t>
            </a:r>
          </a:p>
          <a:p>
            <a:pPr marL="365760" indent="-256032" eaLnBrk="1" fontAlgn="auto" hangingPunct="1">
              <a:spcAft>
                <a:spcPts val="0"/>
              </a:spcAft>
              <a:buFont typeface="Wingdings 3"/>
              <a:buChar char=""/>
              <a:defRPr/>
            </a:pPr>
            <a:r>
              <a:rPr lang="en-US" sz="2800" dirty="0" smtClean="0"/>
              <a:t>Create a district wide walkthrough and instructional round form</a:t>
            </a:r>
          </a:p>
          <a:p>
            <a:pPr marL="365760" indent="-256032" eaLnBrk="1" fontAlgn="auto" hangingPunct="1">
              <a:spcAft>
                <a:spcPts val="0"/>
              </a:spcAft>
              <a:buFont typeface="Wingdings 3"/>
              <a:buChar char=""/>
              <a:defRPr/>
            </a:pPr>
            <a:r>
              <a:rPr lang="en-US" sz="2800" dirty="0" smtClean="0"/>
              <a:t>Creation of a teachers’ personal academic goal</a:t>
            </a:r>
          </a:p>
          <a:p>
            <a:pPr marL="365760" indent="-256032" eaLnBrk="1" fontAlgn="auto" hangingPunct="1">
              <a:spcAft>
                <a:spcPts val="0"/>
              </a:spcAft>
              <a:buFont typeface="Wingdings 3"/>
              <a:buChar char=""/>
              <a:defRPr/>
            </a:pPr>
            <a:r>
              <a:rPr lang="en-US" sz="2800" dirty="0" smtClean="0"/>
              <a:t>Use of an online software package to collect and analyze data from teacher walkthroughs </a:t>
            </a:r>
          </a:p>
          <a:p>
            <a:pPr marL="365760" indent="-256032" eaLnBrk="1" fontAlgn="auto" hangingPunct="1">
              <a:spcAft>
                <a:spcPts val="0"/>
              </a:spcAft>
              <a:buFont typeface="Wingdings 3"/>
              <a:buChar char=""/>
              <a:defRPr/>
            </a:pPr>
            <a:endParaRPr lang="en-US" sz="2800" dirty="0" smtClean="0"/>
          </a:p>
        </p:txBody>
      </p:sp>
      <p:sp>
        <p:nvSpPr>
          <p:cNvPr id="5122"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EVALUATION OBJECTIVES </a:t>
            </a:r>
          </a:p>
        </p:txBody>
      </p:sp>
    </p:spTree>
    <p:extLst>
      <p:ext uri="{BB962C8B-B14F-4D97-AF65-F5344CB8AC3E}">
        <p14:creationId xmlns:p14="http://schemas.microsoft.com/office/powerpoint/2010/main" val="8162515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p:cNvSpPr>
          <p:nvPr>
            <p:ph idx="1"/>
          </p:nvPr>
        </p:nvSpPr>
        <p:spPr>
          <a:xfrm>
            <a:off x="457200" y="1828800"/>
            <a:ext cx="8229600" cy="4178491"/>
          </a:xfrm>
        </p:spPr>
        <p:txBody>
          <a:bodyPr/>
          <a:lstStyle/>
          <a:p>
            <a:r>
              <a:rPr lang="en-US" sz="2800" dirty="0" smtClean="0"/>
              <a:t>Demonstrating knowledge of content and pedagogy</a:t>
            </a:r>
          </a:p>
          <a:p>
            <a:r>
              <a:rPr lang="en-US" sz="2800" dirty="0" smtClean="0"/>
              <a:t>Demonstrating knowledge of students</a:t>
            </a:r>
          </a:p>
          <a:p>
            <a:r>
              <a:rPr lang="en-US" sz="2800" dirty="0" smtClean="0"/>
              <a:t>Setting instructional objectives</a:t>
            </a:r>
          </a:p>
          <a:p>
            <a:r>
              <a:rPr lang="en-US" sz="2800" dirty="0" smtClean="0"/>
              <a:t>Demonstrating knowledge of resources</a:t>
            </a:r>
          </a:p>
          <a:p>
            <a:r>
              <a:rPr lang="en-US" sz="2800" dirty="0" smtClean="0"/>
              <a:t>Designing coherent instruction</a:t>
            </a:r>
          </a:p>
          <a:p>
            <a:r>
              <a:rPr lang="en-US" sz="2800" dirty="0" smtClean="0"/>
              <a:t>Designing student assessments</a:t>
            </a:r>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DOMAIN 1:  PLANNING AND PREPARATION</a:t>
            </a:r>
            <a:endParaRPr lang="en-US" dirty="0"/>
          </a:p>
        </p:txBody>
      </p:sp>
    </p:spTree>
    <p:extLst>
      <p:ext uri="{BB962C8B-B14F-4D97-AF65-F5344CB8AC3E}">
        <p14:creationId xmlns:p14="http://schemas.microsoft.com/office/powerpoint/2010/main" val="7308550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p:cNvSpPr>
          <p:nvPr>
            <p:ph idx="1"/>
          </p:nvPr>
        </p:nvSpPr>
        <p:spPr>
          <a:xfrm>
            <a:off x="609600" y="1676400"/>
            <a:ext cx="7521575" cy="4114800"/>
          </a:xfrm>
        </p:spPr>
        <p:txBody>
          <a:bodyPr>
            <a:normAutofit lnSpcReduction="10000"/>
          </a:bodyPr>
          <a:lstStyle/>
          <a:p>
            <a:pPr>
              <a:buSzPct val="96000"/>
            </a:pPr>
            <a:r>
              <a:rPr lang="en-US" sz="2400" dirty="0" smtClean="0"/>
              <a:t>Teacher wrote a scholarly article</a:t>
            </a:r>
          </a:p>
          <a:p>
            <a:pPr>
              <a:buSzPct val="96000"/>
            </a:pPr>
            <a:r>
              <a:rPr lang="en-US" sz="2400" dirty="0" smtClean="0"/>
              <a:t>Lesson plans/structure/content/relevance</a:t>
            </a:r>
          </a:p>
          <a:p>
            <a:pPr>
              <a:buSzPct val="96000"/>
            </a:pPr>
            <a:r>
              <a:rPr lang="en-US" sz="2400" dirty="0" smtClean="0"/>
              <a:t>Teacher explanation of  probable students’ misconceptions</a:t>
            </a:r>
          </a:p>
          <a:p>
            <a:pPr>
              <a:buSzPct val="96000"/>
            </a:pPr>
            <a:r>
              <a:rPr lang="en-US" sz="2400" dirty="0" smtClean="0"/>
              <a:t>Teacher presented a workshop to faculty</a:t>
            </a:r>
          </a:p>
          <a:p>
            <a:pPr>
              <a:buSzPct val="96000"/>
            </a:pPr>
            <a:r>
              <a:rPr lang="en-US" sz="2400" dirty="0" smtClean="0"/>
              <a:t>Teacher explains the structure of discipline prior to lesson</a:t>
            </a:r>
          </a:p>
          <a:p>
            <a:pPr>
              <a:buSzPct val="96000"/>
            </a:pPr>
            <a:r>
              <a:rPr lang="en-US" sz="2400" dirty="0" smtClean="0"/>
              <a:t>Teacher tells observer how this lesson fits into the larger unit</a:t>
            </a:r>
          </a:p>
          <a:p>
            <a:pPr>
              <a:buSzPct val="96000"/>
            </a:pPr>
            <a:r>
              <a:rPr lang="en-US" sz="2400" dirty="0" smtClean="0"/>
              <a:t>Teacher states how this lesson connects to content standards</a:t>
            </a:r>
          </a:p>
        </p:txBody>
      </p:sp>
      <p:sp>
        <p:nvSpPr>
          <p:cNvPr id="52226" name="Rectangle 2"/>
          <p:cNvSpPr>
            <a:spLocks noGrp="1"/>
          </p:cNvSpPr>
          <p:nvPr>
            <p:ph type="title"/>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normAutofit fontScale="90000"/>
          </a:bodyPr>
          <a:lstStyle/>
          <a:p>
            <a:pPr eaLnBrk="1" hangingPunct="1">
              <a:defRPr/>
            </a:pPr>
            <a:r>
              <a:rPr lang="en-US" sz="3600" cap="none" dirty="0" smtClean="0">
                <a:effectLst>
                  <a:outerShdw blurRad="38100" dist="38100" dir="2700000" algn="tl">
                    <a:srgbClr val="C0C0C0"/>
                  </a:outerShdw>
                </a:effectLst>
              </a:rPr>
              <a:t>COMPONENET 1a:  DEMONSTRATING KNOWLEDGE OF PEDAGOGY </a:t>
            </a:r>
          </a:p>
        </p:txBody>
      </p:sp>
    </p:spTree>
    <p:extLst>
      <p:ext uri="{BB962C8B-B14F-4D97-AF65-F5344CB8AC3E}">
        <p14:creationId xmlns:p14="http://schemas.microsoft.com/office/powerpoint/2010/main" val="14112988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1981200"/>
            <a:ext cx="8229600" cy="4026091"/>
          </a:xfrm>
        </p:spPr>
        <p:txBody>
          <a:bodyPr/>
          <a:lstStyle/>
          <a:p>
            <a:r>
              <a:rPr lang="en-US" sz="2800" dirty="0" smtClean="0"/>
              <a:t>Creating an environment of respect and rapport</a:t>
            </a:r>
          </a:p>
          <a:p>
            <a:r>
              <a:rPr lang="en-US" sz="2800" dirty="0" smtClean="0"/>
              <a:t>Establishing a culture of learning</a:t>
            </a:r>
          </a:p>
          <a:p>
            <a:r>
              <a:rPr lang="en-US" sz="2800" dirty="0" smtClean="0"/>
              <a:t>Managing classroom procedures</a:t>
            </a:r>
          </a:p>
          <a:p>
            <a:r>
              <a:rPr lang="en-US" sz="2800" dirty="0" smtClean="0"/>
              <a:t>Managing student behavior</a:t>
            </a:r>
          </a:p>
          <a:p>
            <a:r>
              <a:rPr lang="en-US" sz="2800" dirty="0" smtClean="0"/>
              <a:t>Organizing physical space </a:t>
            </a:r>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DOMAIN 2:  THE CLASSROOM ENVIRONMENT</a:t>
            </a:r>
            <a:endParaRPr lang="en-US" dirty="0"/>
          </a:p>
        </p:txBody>
      </p:sp>
    </p:spTree>
    <p:extLst>
      <p:ext uri="{BB962C8B-B14F-4D97-AF65-F5344CB8AC3E}">
        <p14:creationId xmlns:p14="http://schemas.microsoft.com/office/powerpoint/2010/main" val="8125421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bwMode="auto">
          <a:xfrm>
            <a:off x="762000" y="274638"/>
            <a:ext cx="7467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algn="ctr" eaLnBrk="1" hangingPunct="1"/>
            <a:r>
              <a:rPr lang="en-US" cap="none" dirty="0" smtClean="0"/>
              <a:t>RUBRIC EXAMPLE 2A</a:t>
            </a:r>
            <a:r>
              <a:rPr lang="en-US" sz="2400" cap="none" dirty="0" smtClean="0"/>
              <a:t> </a:t>
            </a:r>
          </a:p>
        </p:txBody>
      </p:sp>
      <p:graphicFrame>
        <p:nvGraphicFramePr>
          <p:cNvPr id="22531" name="Object 3"/>
          <p:cNvGraphicFramePr>
            <a:graphicFrameLocks noGrp="1" noChangeAspect="1"/>
          </p:cNvGraphicFramePr>
          <p:nvPr>
            <p:ph idx="4294967295"/>
            <p:extLst>
              <p:ext uri="{D42A27DB-BD31-4B8C-83A1-F6EECF244321}">
                <p14:modId xmlns:p14="http://schemas.microsoft.com/office/powerpoint/2010/main" val="1285115888"/>
              </p:ext>
            </p:extLst>
          </p:nvPr>
        </p:nvGraphicFramePr>
        <p:xfrm>
          <a:off x="381001" y="1600200"/>
          <a:ext cx="8381999" cy="4038600"/>
        </p:xfrm>
        <a:graphic>
          <a:graphicData uri="http://schemas.openxmlformats.org/presentationml/2006/ole">
            <mc:AlternateContent xmlns:mc="http://schemas.openxmlformats.org/markup-compatibility/2006">
              <mc:Choice xmlns:v="urn:schemas-microsoft-com:vml" Requires="v">
                <p:oleObj spid="_x0000_s6153" name="Document" r:id="rId3" imgW="9280316" imgH="3721174" progId="">
                  <p:embed/>
                </p:oleObj>
              </mc:Choice>
              <mc:Fallback>
                <p:oleObj name="Document" r:id="rId3" imgW="9280316" imgH="372117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1" y="1600200"/>
                        <a:ext cx="8381999" cy="403860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12894352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p:txBody>
          <a:bodyPr/>
          <a:lstStyle/>
          <a:p>
            <a:r>
              <a:rPr lang="en-US" sz="3200" dirty="0" smtClean="0"/>
              <a:t>Communicating with students</a:t>
            </a:r>
          </a:p>
          <a:p>
            <a:r>
              <a:rPr lang="en-US" sz="3200" dirty="0" smtClean="0"/>
              <a:t>Using questioning and discussion techniques</a:t>
            </a:r>
          </a:p>
          <a:p>
            <a:r>
              <a:rPr lang="en-US" sz="3200" dirty="0" smtClean="0"/>
              <a:t>Engaging students in learning</a:t>
            </a:r>
          </a:p>
          <a:p>
            <a:r>
              <a:rPr lang="en-US" sz="3200" dirty="0" smtClean="0"/>
              <a:t>Using assessment in instruction</a:t>
            </a:r>
          </a:p>
          <a:p>
            <a:r>
              <a:rPr lang="en-US" sz="3200" dirty="0" smtClean="0"/>
              <a:t>Demonstrating flexibility and responsiveness</a:t>
            </a:r>
          </a:p>
        </p:txBody>
      </p:sp>
      <p:sp>
        <p:nvSpPr>
          <p:cNvPr id="2" name="Title 1"/>
          <p:cNvSpPr>
            <a:spLocks noGrp="1"/>
          </p:cNvSpPr>
          <p:nvPr>
            <p:ph type="title"/>
          </p:nvPr>
        </p:nvSpPr>
        <p:spPr/>
        <p:txBody>
          <a:bodyPr/>
          <a:lstStyle/>
          <a:p>
            <a:pPr eaLnBrk="1" fontAlgn="auto" hangingPunct="1">
              <a:spcAft>
                <a:spcPts val="0"/>
              </a:spcAft>
              <a:defRPr/>
            </a:pPr>
            <a:r>
              <a:rPr lang="en-US" dirty="0" smtClean="0"/>
              <a:t>DOMAIN 3:  INSTRUCTION</a:t>
            </a:r>
            <a:endParaRPr lang="en-US" dirty="0"/>
          </a:p>
        </p:txBody>
      </p:sp>
    </p:spTree>
    <p:extLst>
      <p:ext uri="{BB962C8B-B14F-4D97-AF65-F5344CB8AC3E}">
        <p14:creationId xmlns:p14="http://schemas.microsoft.com/office/powerpoint/2010/main" val="32498083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p:cNvSpPr>
          <p:nvPr>
            <p:ph idx="1"/>
          </p:nvPr>
        </p:nvSpPr>
        <p:spPr>
          <a:xfrm>
            <a:off x="822325" y="1600200"/>
            <a:ext cx="7521575" cy="3962400"/>
          </a:xfrm>
        </p:spPr>
        <p:txBody>
          <a:bodyPr>
            <a:noAutofit/>
          </a:bodyPr>
          <a:lstStyle/>
          <a:p>
            <a:r>
              <a:rPr lang="en-US" sz="2400" dirty="0" smtClean="0"/>
              <a:t>Teacher’</a:t>
            </a:r>
            <a:r>
              <a:rPr lang="en-US" altLang="ja-JP" sz="2400" dirty="0" smtClean="0">
                <a:ea typeface="ＭＳ ゴシック" pitchFamily="49" charset="-128"/>
              </a:rPr>
              <a:t>s answers student questions during class </a:t>
            </a:r>
          </a:p>
          <a:p>
            <a:r>
              <a:rPr lang="en-US" sz="2400" dirty="0" smtClean="0"/>
              <a:t>Teacher adjusts the lesson midstream based on students’ misconceptions</a:t>
            </a:r>
          </a:p>
          <a:p>
            <a:pPr>
              <a:buSzPct val="96000"/>
            </a:pPr>
            <a:r>
              <a:rPr lang="en-US" sz="2400" dirty="0" smtClean="0"/>
              <a:t>Teacher poses different levels of content questions during the lesson</a:t>
            </a:r>
          </a:p>
          <a:p>
            <a:pPr>
              <a:buSzPct val="96000"/>
            </a:pPr>
            <a:r>
              <a:rPr lang="en-US" altLang="ja-JP" sz="2400" dirty="0" smtClean="0"/>
              <a:t>Use of formative assessment during instruction</a:t>
            </a:r>
          </a:p>
          <a:p>
            <a:pPr>
              <a:buSzPct val="96000"/>
            </a:pPr>
            <a:r>
              <a:rPr lang="en-US" altLang="ja-JP" sz="2400" dirty="0" smtClean="0"/>
              <a:t>Student led / cooperative instruction</a:t>
            </a:r>
          </a:p>
          <a:p>
            <a:pPr>
              <a:buSzPct val="96000"/>
            </a:pPr>
            <a:r>
              <a:rPr lang="en-US" altLang="ja-JP" sz="2400" dirty="0" smtClean="0">
                <a:ea typeface="ＭＳ ゴシック" pitchFamily="49" charset="-128"/>
              </a:rPr>
              <a:t>Higher order questioning utilized by teacher (not all recall in nature)</a:t>
            </a:r>
            <a:endParaRPr lang="en-US" sz="2400" dirty="0" smtClean="0">
              <a:ea typeface="ＭＳ ゴシック" pitchFamily="49" charset="-128"/>
            </a:endParaRPr>
          </a:p>
        </p:txBody>
      </p:sp>
      <p:sp>
        <p:nvSpPr>
          <p:cNvPr id="24578" name="Rectangle 2"/>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normAutofit fontScale="90000"/>
          </a:bodyPr>
          <a:lstStyle/>
          <a:p>
            <a:pPr eaLnBrk="1" hangingPunct="1"/>
            <a:r>
              <a:rPr lang="en-US" sz="3600" cap="none" smtClean="0"/>
              <a:t>ELEMENTS OF INSTRUCTION OBSERVED</a:t>
            </a:r>
          </a:p>
        </p:txBody>
      </p:sp>
    </p:spTree>
    <p:extLst>
      <p:ext uri="{BB962C8B-B14F-4D97-AF65-F5344CB8AC3E}">
        <p14:creationId xmlns:p14="http://schemas.microsoft.com/office/powerpoint/2010/main" val="8975508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2"/>
          <p:cNvSpPr>
            <a:spLocks noGrp="1"/>
          </p:cNvSpPr>
          <p:nvPr>
            <p:ph idx="1"/>
          </p:nvPr>
        </p:nvSpPr>
        <p:spPr>
          <a:xfrm>
            <a:off x="457200" y="1981200"/>
            <a:ext cx="8229600" cy="4026091"/>
          </a:xfrm>
        </p:spPr>
        <p:txBody>
          <a:bodyPr/>
          <a:lstStyle/>
          <a:p>
            <a:r>
              <a:rPr lang="en-US" sz="2800" dirty="0" smtClean="0"/>
              <a:t>Reflecting on teaching</a:t>
            </a:r>
          </a:p>
          <a:p>
            <a:r>
              <a:rPr lang="en-US" sz="2800" dirty="0" smtClean="0"/>
              <a:t>Maintaining accurate records</a:t>
            </a:r>
          </a:p>
          <a:p>
            <a:r>
              <a:rPr lang="en-US" sz="2800" dirty="0" smtClean="0"/>
              <a:t>Communicating with families</a:t>
            </a:r>
          </a:p>
          <a:p>
            <a:r>
              <a:rPr lang="en-US" sz="2800" dirty="0" smtClean="0"/>
              <a:t>Participating in a professional community</a:t>
            </a:r>
          </a:p>
          <a:p>
            <a:r>
              <a:rPr lang="en-US" sz="2800" dirty="0" smtClean="0"/>
              <a:t>Growing and developing professionally</a:t>
            </a:r>
          </a:p>
          <a:p>
            <a:r>
              <a:rPr lang="en-US" sz="2800" dirty="0" smtClean="0"/>
              <a:t>Showing professionalism </a:t>
            </a:r>
          </a:p>
        </p:txBody>
      </p:sp>
      <p:sp>
        <p:nvSpPr>
          <p:cNvPr id="2" name="Title 1"/>
          <p:cNvSpPr>
            <a:spLocks noGrp="1"/>
          </p:cNvSpPr>
          <p:nvPr>
            <p:ph type="title"/>
          </p:nvPr>
        </p:nvSpPr>
        <p:spPr>
          <a:xfrm>
            <a:off x="533400" y="274638"/>
            <a:ext cx="8153400" cy="1143000"/>
          </a:xfrm>
        </p:spPr>
        <p:txBody>
          <a:bodyPr>
            <a:normAutofit fontScale="90000"/>
          </a:bodyPr>
          <a:lstStyle/>
          <a:p>
            <a:pPr eaLnBrk="1" fontAlgn="auto" hangingPunct="1">
              <a:spcAft>
                <a:spcPts val="0"/>
              </a:spcAft>
              <a:defRPr/>
            </a:pPr>
            <a:r>
              <a:rPr lang="en-US" dirty="0" smtClean="0"/>
              <a:t>DOMAIN 4: PROFESSIONAL RESPONSIBILITIES</a:t>
            </a:r>
            <a:endParaRPr lang="en-US" dirty="0"/>
          </a:p>
        </p:txBody>
      </p:sp>
    </p:spTree>
    <p:extLst>
      <p:ext uri="{BB962C8B-B14F-4D97-AF65-F5344CB8AC3E}">
        <p14:creationId xmlns:p14="http://schemas.microsoft.com/office/powerpoint/2010/main" val="29732743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txBox="1">
            <a:spLocks noGrp="1"/>
          </p:cNvSpPr>
          <p:nvPr/>
        </p:nvSpPr>
        <p:spPr>
          <a:xfrm>
            <a:off x="8686800" y="6381750"/>
            <a:ext cx="457200" cy="476250"/>
          </a:xfrm>
          <a:prstGeom prst="rect">
            <a:avLst/>
          </a:prstGeom>
          <a:noFill/>
        </p:spPr>
        <p:txBody>
          <a:bodyPr anchor="b"/>
          <a:lstStyle/>
          <a:p>
            <a:pPr algn="ctr">
              <a:defRPr/>
            </a:pPr>
            <a:fld id="{0766B7F8-843C-4A54-B6E4-98C71B03FA89}" type="slidenum">
              <a:rPr lang="en-US" sz="1200">
                <a:solidFill>
                  <a:schemeClr val="bg2">
                    <a:shade val="50000"/>
                    <a:satMod val="200000"/>
                  </a:schemeClr>
                </a:solidFill>
                <a:latin typeface="Arial" charset="0"/>
                <a:cs typeface="+mn-cs"/>
              </a:rPr>
              <a:pPr algn="ctr">
                <a:defRPr/>
              </a:pPr>
              <a:t>37</a:t>
            </a:fld>
            <a:endParaRPr lang="en-US" sz="1200">
              <a:solidFill>
                <a:schemeClr val="bg2">
                  <a:shade val="50000"/>
                  <a:satMod val="200000"/>
                </a:schemeClr>
              </a:solidFill>
              <a:latin typeface="Arial" charset="0"/>
              <a:cs typeface="+mn-cs"/>
            </a:endParaRPr>
          </a:p>
        </p:txBody>
      </p:sp>
      <p:sp>
        <p:nvSpPr>
          <p:cNvPr id="2" name="Title 1"/>
          <p:cNvSpPr>
            <a:spLocks noGrp="1"/>
          </p:cNvSpPr>
          <p:nvPr>
            <p:ph type="title" idx="4294967295"/>
          </p:nvPr>
        </p:nvSpPr>
        <p:spPr>
          <a:xfrm>
            <a:off x="0" y="274638"/>
            <a:ext cx="8229600" cy="1143000"/>
          </a:xfrm>
        </p:spPr>
        <p:txBody>
          <a:bodyPr wrap="square" numCol="1" anchorCtr="0" compatLnSpc="1">
            <a:prstTxWarp prst="textNoShape">
              <a:avLst/>
            </a:prstTxWarp>
            <a:normAutofit/>
          </a:bodyPr>
          <a:lstStyle/>
          <a:p>
            <a:pPr eaLnBrk="1" hangingPunct="1">
              <a:defRPr/>
            </a:pPr>
            <a:r>
              <a:rPr lang="en-US" cap="none" smtClean="0">
                <a:effectLst>
                  <a:outerShdw blurRad="38100" dist="38100" dir="2700000" algn="tl">
                    <a:srgbClr val="C0C0C0"/>
                  </a:outerShdw>
                </a:effectLst>
              </a:rPr>
              <a:t>Concluding about the Lesson</a:t>
            </a:r>
          </a:p>
        </p:txBody>
      </p:sp>
      <p:sp>
        <p:nvSpPr>
          <p:cNvPr id="26628" name="Content Placeholder 2"/>
          <p:cNvSpPr>
            <a:spLocks noGrp="1"/>
          </p:cNvSpPr>
          <p:nvPr>
            <p:ph idx="4294967295"/>
          </p:nvPr>
        </p:nvSpPr>
        <p:spPr>
          <a:xfrm>
            <a:off x="1676400" y="1905000"/>
            <a:ext cx="7467600" cy="4572000"/>
          </a:xfrm>
        </p:spPr>
        <p:txBody>
          <a:bodyPr/>
          <a:lstStyle/>
          <a:p>
            <a:pPr marL="82550" indent="0" eaLnBrk="1" hangingPunct="1"/>
            <a:r>
              <a:rPr lang="en-US" smtClean="0"/>
              <a:t>Where did your group mark the lesson at or above proficient?</a:t>
            </a:r>
          </a:p>
          <a:p>
            <a:pPr marL="82550" indent="0" eaLnBrk="1" hangingPunct="1"/>
            <a:endParaRPr lang="en-US" smtClean="0"/>
          </a:p>
          <a:p>
            <a:pPr marL="82550" indent="0" eaLnBrk="1" hangingPunct="1"/>
            <a:r>
              <a:rPr lang="en-US" smtClean="0"/>
              <a:t>Where did your group mark below proficient? </a:t>
            </a:r>
          </a:p>
        </p:txBody>
      </p:sp>
      <p:graphicFrame>
        <p:nvGraphicFramePr>
          <p:cNvPr id="6" name="Content Placeholder 6"/>
          <p:cNvGraphicFramePr>
            <a:graphicFrameLocks/>
          </p:cNvGraphicFramePr>
          <p:nvPr/>
        </p:nvGraphicFramePr>
        <p:xfrm>
          <a:off x="386830" y="282092"/>
          <a:ext cx="8482532" cy="617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Content Placeholder 6"/>
          <p:cNvGraphicFramePr>
            <a:graphicFrameLocks/>
          </p:cNvGraphicFramePr>
          <p:nvPr/>
        </p:nvGraphicFramePr>
        <p:xfrm>
          <a:off x="386830" y="282092"/>
          <a:ext cx="8482532" cy="61722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804658600"/>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p:cNvSpPr>
          <p:nvPr>
            <p:ph idx="1"/>
          </p:nvPr>
        </p:nvSpPr>
        <p:spPr/>
        <p:txBody>
          <a:bodyPr/>
          <a:lstStyle/>
          <a:p>
            <a:r>
              <a:rPr lang="en-US" sz="2400" dirty="0" smtClean="0"/>
              <a:t>Teacher selects the day and time of the conference</a:t>
            </a:r>
          </a:p>
          <a:p>
            <a:r>
              <a:rPr lang="en-US" sz="2400" dirty="0" smtClean="0"/>
              <a:t>Teacher receives the worksheet encompassing domain 1 and 2 prior to the pre-conference</a:t>
            </a:r>
          </a:p>
          <a:p>
            <a:r>
              <a:rPr lang="en-US" sz="2400" dirty="0" smtClean="0"/>
              <a:t>During the pre-conference, teacher will speak about the lesson to be observed, noting standards, instructional strategies to be used, etc.</a:t>
            </a:r>
          </a:p>
          <a:p>
            <a:r>
              <a:rPr lang="en-US" sz="2400" dirty="0" smtClean="0"/>
              <a:t>Administrator will work through domain 1 at this time (planning and preparation), taking notes during the meeting.</a:t>
            </a:r>
          </a:p>
          <a:p>
            <a:r>
              <a:rPr lang="en-US" sz="2400" dirty="0" smtClean="0"/>
              <a:t>Some elements of domain 4 (professionalism) may be answered at this time.</a:t>
            </a:r>
          </a:p>
        </p:txBody>
      </p:sp>
      <p:sp>
        <p:nvSpPr>
          <p:cNvPr id="27650" name="Rectangle 2"/>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normAutofit fontScale="90000"/>
          </a:bodyPr>
          <a:lstStyle/>
          <a:p>
            <a:pPr algn="ctr" eaLnBrk="1" hangingPunct="1"/>
            <a:r>
              <a:rPr lang="en-US" cap="none" smtClean="0"/>
              <a:t>THE PRE-CONFERENCE PROCESS </a:t>
            </a:r>
          </a:p>
        </p:txBody>
      </p:sp>
    </p:spTree>
    <p:extLst>
      <p:ext uri="{BB962C8B-B14F-4D97-AF65-F5344CB8AC3E}">
        <p14:creationId xmlns:p14="http://schemas.microsoft.com/office/powerpoint/2010/main" val="40490442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p:cNvSpPr>
          <p:nvPr>
            <p:ph idx="1"/>
          </p:nvPr>
        </p:nvSpPr>
        <p:spPr/>
        <p:txBody>
          <a:bodyPr/>
          <a:lstStyle/>
          <a:p>
            <a:r>
              <a:rPr lang="en-US" sz="2400" dirty="0" smtClean="0"/>
              <a:t>Observation is to last a minimum of 35 minutes</a:t>
            </a:r>
          </a:p>
          <a:p>
            <a:r>
              <a:rPr lang="en-US" sz="2400" dirty="0" smtClean="0"/>
              <a:t>Administrator will take notes on what is “OBSERVED” in domains 2 (classroom environment) and domain 3 (instruction)</a:t>
            </a:r>
          </a:p>
          <a:p>
            <a:r>
              <a:rPr lang="en-US" sz="2400" dirty="0" smtClean="0"/>
              <a:t>Administrator’s notes are to relate what is observed and cannot be subjective</a:t>
            </a:r>
          </a:p>
          <a:p>
            <a:r>
              <a:rPr lang="en-US" sz="2400" dirty="0" smtClean="0"/>
              <a:t>All elements in domain 2 and 3 will receive a rating of unsatisfactory, needs improvement, proficient, or distinguished  </a:t>
            </a:r>
          </a:p>
        </p:txBody>
      </p:sp>
      <p:sp>
        <p:nvSpPr>
          <p:cNvPr id="28674" name="Rectangle 2"/>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algn="ctr" eaLnBrk="1" hangingPunct="1"/>
            <a:r>
              <a:rPr lang="en-US" sz="4000" cap="none" dirty="0" smtClean="0"/>
              <a:t>FORMAL OBSERVATION</a:t>
            </a:r>
          </a:p>
        </p:txBody>
      </p:sp>
    </p:spTree>
    <p:extLst>
      <p:ext uri="{BB962C8B-B14F-4D97-AF65-F5344CB8AC3E}">
        <p14:creationId xmlns:p14="http://schemas.microsoft.com/office/powerpoint/2010/main" val="2587313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p:txBody>
          <a:bodyPr>
            <a:normAutofit/>
          </a:bodyPr>
          <a:lstStyle/>
          <a:p>
            <a:pPr eaLnBrk="1" hangingPunct="1"/>
            <a:r>
              <a:rPr lang="en-US" sz="2800" dirty="0" smtClean="0"/>
              <a:t>Student engagement and discourse drives instruction through:</a:t>
            </a:r>
          </a:p>
          <a:p>
            <a:pPr lvl="1"/>
            <a:r>
              <a:rPr lang="en-US" sz="2400" dirty="0" smtClean="0"/>
              <a:t>Cooperative learning</a:t>
            </a:r>
          </a:p>
          <a:p>
            <a:pPr lvl="1"/>
            <a:r>
              <a:rPr lang="en-US" sz="2400" dirty="0" smtClean="0"/>
              <a:t>Formative assessment  </a:t>
            </a:r>
          </a:p>
          <a:p>
            <a:pPr lvl="1"/>
            <a:r>
              <a:rPr lang="en-US" sz="2400" dirty="0" smtClean="0"/>
              <a:t>Critical thinking activities</a:t>
            </a:r>
          </a:p>
          <a:p>
            <a:pPr lvl="1"/>
            <a:r>
              <a:rPr lang="en-US" sz="2400" dirty="0" smtClean="0"/>
              <a:t>Performance activities</a:t>
            </a:r>
          </a:p>
          <a:p>
            <a:pPr lvl="1"/>
            <a:r>
              <a:rPr lang="en-US" sz="2400" dirty="0" smtClean="0"/>
              <a:t>High level questioning</a:t>
            </a:r>
          </a:p>
          <a:p>
            <a:pPr eaLnBrk="1" hangingPunct="1"/>
            <a:r>
              <a:rPr lang="en-US" sz="2800" dirty="0" smtClean="0"/>
              <a:t>Teacher is a facilitator in the classroom, not a lecturer.</a:t>
            </a:r>
          </a:p>
          <a:p>
            <a:pPr eaLnBrk="1" hangingPunct="1"/>
            <a:endParaRPr lang="en-US" sz="2800" dirty="0" smtClean="0"/>
          </a:p>
        </p:txBody>
      </p:sp>
      <p:sp>
        <p:nvSpPr>
          <p:cNvPr id="6146"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MOVE, ENGAGE, ASSESS </a:t>
            </a:r>
          </a:p>
        </p:txBody>
      </p:sp>
    </p:spTree>
    <p:extLst>
      <p:ext uri="{BB962C8B-B14F-4D97-AF65-F5344CB8AC3E}">
        <p14:creationId xmlns:p14="http://schemas.microsoft.com/office/powerpoint/2010/main" val="40765806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txBox="1">
            <a:spLocks noGrp="1"/>
          </p:cNvSpPr>
          <p:nvPr/>
        </p:nvSpPr>
        <p:spPr>
          <a:xfrm>
            <a:off x="8613775" y="6305550"/>
            <a:ext cx="457200" cy="476250"/>
          </a:xfrm>
          <a:prstGeom prst="rect">
            <a:avLst/>
          </a:prstGeom>
          <a:noFill/>
        </p:spPr>
        <p:txBody>
          <a:bodyPr anchor="b"/>
          <a:lstStyle/>
          <a:p>
            <a:pPr algn="ctr">
              <a:defRPr/>
            </a:pPr>
            <a:fld id="{9FE263D3-A865-4644-A38E-3A5D38835875}" type="slidenum">
              <a:rPr lang="en-US" sz="1200">
                <a:solidFill>
                  <a:schemeClr val="bg2">
                    <a:shade val="50000"/>
                    <a:satMod val="200000"/>
                  </a:schemeClr>
                </a:solidFill>
                <a:latin typeface="Arial" charset="0"/>
                <a:cs typeface="+mn-cs"/>
              </a:rPr>
              <a:pPr algn="ctr">
                <a:defRPr/>
              </a:pPr>
              <a:t>40</a:t>
            </a:fld>
            <a:endParaRPr lang="en-US" sz="1200">
              <a:solidFill>
                <a:schemeClr val="bg2">
                  <a:shade val="50000"/>
                  <a:satMod val="200000"/>
                </a:schemeClr>
              </a:solidFill>
              <a:latin typeface="Arial" charset="0"/>
              <a:cs typeface="+mn-cs"/>
            </a:endParaRPr>
          </a:p>
        </p:txBody>
      </p:sp>
      <p:sp>
        <p:nvSpPr>
          <p:cNvPr id="5" name="Rectangle 2050"/>
          <p:cNvSpPr>
            <a:spLocks noGrp="1" noChangeArrowheads="1"/>
          </p:cNvSpPr>
          <p:nvPr>
            <p:ph type="title" idx="4294967295"/>
          </p:nvPr>
        </p:nvSpPr>
        <p:spPr>
          <a:xfrm>
            <a:off x="457200" y="152400"/>
            <a:ext cx="8385175" cy="914400"/>
          </a:xfrm>
        </p:spPr>
        <p:txBody>
          <a:bodyPr wrap="square" numCol="1" anchorCtr="0" compatLnSpc="1">
            <a:prstTxWarp prst="textNoShape">
              <a:avLst/>
            </a:prstTxWarp>
            <a:normAutofit fontScale="90000"/>
          </a:bodyPr>
          <a:lstStyle/>
          <a:p>
            <a:pPr eaLnBrk="1" hangingPunct="1">
              <a:defRPr/>
            </a:pPr>
            <a:r>
              <a:rPr lang="en-US" sz="3600" b="1" cap="none" dirty="0" smtClean="0">
                <a:effectLst>
                  <a:outerShdw blurRad="38100" dist="38100" dir="2700000" algn="tl">
                    <a:srgbClr val="C0C0C0"/>
                  </a:outerShdw>
                </a:effectLst>
                <a:latin typeface="Bookman Old Style" pitchFamily="18" charset="0"/>
              </a:rPr>
              <a:t>TYPES OF OBSERVATION EVIDENCE </a:t>
            </a:r>
            <a:endParaRPr lang="en-US" sz="3600" b="1" cap="none" dirty="0" smtClean="0">
              <a:effectLst>
                <a:outerShdw blurRad="38100" dist="38100" dir="2700000" algn="tl">
                  <a:srgbClr val="C0C0C0"/>
                </a:outerShdw>
              </a:effectLst>
            </a:endParaRPr>
          </a:p>
        </p:txBody>
      </p:sp>
      <p:sp>
        <p:nvSpPr>
          <p:cNvPr id="6" name="Rectangle 2051"/>
          <p:cNvSpPr>
            <a:spLocks noGrp="1" noChangeArrowheads="1"/>
          </p:cNvSpPr>
          <p:nvPr>
            <p:ph idx="4294967295"/>
          </p:nvPr>
        </p:nvSpPr>
        <p:spPr>
          <a:xfrm>
            <a:off x="609600" y="1371600"/>
            <a:ext cx="8077200" cy="5181600"/>
          </a:xfrm>
        </p:spPr>
        <p:txBody>
          <a:bodyPr/>
          <a:lstStyle/>
          <a:p>
            <a:pPr marL="365125" indent="-282575" eaLnBrk="1" hangingPunct="1">
              <a:lnSpc>
                <a:spcPct val="80000"/>
              </a:lnSpc>
            </a:pPr>
            <a:r>
              <a:rPr lang="en-US" sz="2000" dirty="0" smtClean="0"/>
              <a:t>Verbatim </a:t>
            </a:r>
            <a:r>
              <a:rPr lang="en-US" sz="2000" b="0" dirty="0" smtClean="0">
                <a:solidFill>
                  <a:srgbClr val="3399FF"/>
                </a:solidFill>
              </a:rPr>
              <a:t>scripting</a:t>
            </a:r>
            <a:r>
              <a:rPr lang="en-US" sz="2000" b="0" dirty="0" smtClean="0"/>
              <a:t> </a:t>
            </a:r>
            <a:r>
              <a:rPr lang="en-US" sz="2000" dirty="0" smtClean="0"/>
              <a:t>of teacher or student comments: </a:t>
            </a:r>
          </a:p>
          <a:p>
            <a:pPr marL="365125" indent="-282575" eaLnBrk="1" hangingPunct="1">
              <a:lnSpc>
                <a:spcPct val="80000"/>
              </a:lnSpc>
              <a:buFontTx/>
              <a:buNone/>
            </a:pPr>
            <a:r>
              <a:rPr lang="en-US" sz="2000" dirty="0" smtClean="0"/>
              <a:t>	</a:t>
            </a:r>
            <a:r>
              <a:rPr lang="ja-JP" altLang="en-US" sz="2000" dirty="0" smtClean="0">
                <a:ea typeface="ＭＳ ゴシック" pitchFamily="49" charset="-128"/>
              </a:rPr>
              <a:t>“</a:t>
            </a:r>
            <a:r>
              <a:rPr lang="en-US" altLang="ja-JP" sz="2000" i="1" dirty="0" smtClean="0">
                <a:ea typeface="ＭＳ ゴシック" pitchFamily="49" charset="-128"/>
              </a:rPr>
              <a:t>Could one person from each table collect materials?</a:t>
            </a:r>
            <a:r>
              <a:rPr lang="ja-JP" altLang="en-US" sz="2000" i="1" dirty="0" smtClean="0">
                <a:ea typeface="ＭＳ ゴシック" pitchFamily="49" charset="-128"/>
              </a:rPr>
              <a:t>”</a:t>
            </a:r>
          </a:p>
          <a:p>
            <a:pPr marL="365125" indent="-282575" algn="ctr" eaLnBrk="1" hangingPunct="1">
              <a:lnSpc>
                <a:spcPct val="80000"/>
              </a:lnSpc>
              <a:buFontTx/>
              <a:buNone/>
            </a:pPr>
            <a:endParaRPr lang="en-US" sz="2000" i="1" dirty="0" smtClean="0"/>
          </a:p>
          <a:p>
            <a:pPr marL="365125" indent="-282575" eaLnBrk="1" hangingPunct="1">
              <a:lnSpc>
                <a:spcPct val="80000"/>
              </a:lnSpc>
            </a:pPr>
            <a:r>
              <a:rPr lang="en-US" sz="2000" b="0" dirty="0" smtClean="0">
                <a:solidFill>
                  <a:srgbClr val="FF33CC"/>
                </a:solidFill>
              </a:rPr>
              <a:t>Descriptions</a:t>
            </a:r>
            <a:r>
              <a:rPr lang="en-US" sz="2000" dirty="0" smtClean="0"/>
              <a:t> of observed teacher or student behavior:</a:t>
            </a:r>
          </a:p>
          <a:p>
            <a:pPr marL="365125" indent="-282575" eaLnBrk="1" hangingPunct="1">
              <a:lnSpc>
                <a:spcPct val="60000"/>
              </a:lnSpc>
              <a:buFontTx/>
              <a:buNone/>
            </a:pPr>
            <a:r>
              <a:rPr lang="en-US" sz="2000" dirty="0" smtClean="0"/>
              <a:t>	</a:t>
            </a:r>
            <a:r>
              <a:rPr lang="en-US" sz="2000" i="1" dirty="0" smtClean="0"/>
              <a:t>The teacher stands by the door, greeting students as they enter.</a:t>
            </a:r>
          </a:p>
          <a:p>
            <a:pPr marL="365125" indent="-282575" eaLnBrk="1" hangingPunct="1">
              <a:lnSpc>
                <a:spcPct val="60000"/>
              </a:lnSpc>
              <a:buFontTx/>
              <a:buNone/>
            </a:pPr>
            <a:endParaRPr lang="en-US" sz="2000" i="1" dirty="0" smtClean="0"/>
          </a:p>
          <a:p>
            <a:pPr marL="425450" indent="-342900">
              <a:lnSpc>
                <a:spcPct val="80000"/>
              </a:lnSpc>
            </a:pPr>
            <a:r>
              <a:rPr lang="en-US" sz="2000" b="0" dirty="0" smtClean="0">
                <a:solidFill>
                  <a:srgbClr val="33CC33"/>
                </a:solidFill>
              </a:rPr>
              <a:t>Numeric information</a:t>
            </a:r>
            <a:r>
              <a:rPr lang="en-US" sz="2000" b="0" dirty="0" smtClean="0"/>
              <a:t> </a:t>
            </a:r>
            <a:r>
              <a:rPr lang="en-US" sz="2000" dirty="0" smtClean="0"/>
              <a:t>about time, student participation, resource use, etc.:</a:t>
            </a:r>
          </a:p>
          <a:p>
            <a:pPr marL="365125" indent="-282575" eaLnBrk="1" hangingPunct="1">
              <a:lnSpc>
                <a:spcPct val="70000"/>
              </a:lnSpc>
              <a:buFontTx/>
              <a:buNone/>
            </a:pPr>
            <a:r>
              <a:rPr lang="en-US" sz="2000" dirty="0" smtClean="0"/>
              <a:t>	</a:t>
            </a:r>
            <a:r>
              <a:rPr lang="en-US" sz="2000" i="1" dirty="0" smtClean="0"/>
              <a:t>Three students of the eighteen offer nearly all of the comments during discussion.</a:t>
            </a:r>
          </a:p>
          <a:p>
            <a:pPr marL="365125" indent="-282575" eaLnBrk="1" hangingPunct="1">
              <a:lnSpc>
                <a:spcPct val="70000"/>
              </a:lnSpc>
              <a:buFontTx/>
              <a:buNone/>
            </a:pPr>
            <a:endParaRPr lang="en-US" sz="2000" i="1" dirty="0" smtClean="0"/>
          </a:p>
          <a:p>
            <a:pPr marL="425450" indent="-342900">
              <a:lnSpc>
                <a:spcPct val="70000"/>
              </a:lnSpc>
            </a:pPr>
            <a:r>
              <a:rPr lang="en-US" sz="2000" dirty="0" smtClean="0"/>
              <a:t>An observed aspect of the </a:t>
            </a:r>
            <a:r>
              <a:rPr lang="en-US" sz="2000" b="0" dirty="0" smtClean="0">
                <a:solidFill>
                  <a:srgbClr val="FF0000"/>
                </a:solidFill>
              </a:rPr>
              <a:t>environment</a:t>
            </a:r>
            <a:r>
              <a:rPr lang="en-US" sz="2000" dirty="0" smtClean="0"/>
              <a:t>:</a:t>
            </a:r>
          </a:p>
          <a:p>
            <a:pPr marL="365125" indent="-282575" eaLnBrk="1" hangingPunct="1">
              <a:lnSpc>
                <a:spcPct val="70000"/>
              </a:lnSpc>
              <a:buFontTx/>
              <a:buNone/>
            </a:pPr>
            <a:r>
              <a:rPr lang="en-US" sz="2000" dirty="0" smtClean="0"/>
              <a:t>	</a:t>
            </a:r>
            <a:r>
              <a:rPr lang="en-US" sz="2000" i="1" dirty="0" smtClean="0"/>
              <a:t>The assignment is on the board for students to do while roll is taken. </a:t>
            </a:r>
          </a:p>
          <a:p>
            <a:pPr marL="365125" indent="-282575" eaLnBrk="1" hangingPunct="1">
              <a:lnSpc>
                <a:spcPct val="70000"/>
              </a:lnSpc>
              <a:buFontTx/>
              <a:buNone/>
            </a:pPr>
            <a:r>
              <a:rPr lang="en-US" sz="2000" dirty="0" smtClean="0"/>
              <a:t>					</a:t>
            </a:r>
            <a:endParaRPr lang="en-US" sz="2000" b="0" dirty="0" smtClean="0"/>
          </a:p>
        </p:txBody>
      </p:sp>
    </p:spTree>
    <p:extLst>
      <p:ext uri="{BB962C8B-B14F-4D97-AF65-F5344CB8AC3E}">
        <p14:creationId xmlns:p14="http://schemas.microsoft.com/office/powerpoint/2010/main" val="17929211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 calcmode="lin" valueType="num">
                                      <p:cBhvr additive="base">
                                        <p:cTn id="37"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anim calcmode="lin" valueType="num">
                                      <p:cBhvr additive="base">
                                        <p:cTn id="43"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9" end="9"/>
                                            </p:txEl>
                                          </p:spTgt>
                                        </p:tgtEl>
                                        <p:attrNameLst>
                                          <p:attrName>ppt_y</p:attrName>
                                        </p:attrNameLst>
                                      </p:cBhvr>
                                      <p:tavLst>
                                        <p:tav tm="0">
                                          <p:val>
                                            <p:strVal val="0-#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6">
                                            <p:txEl>
                                              <p:pRg st="10" end="10"/>
                                            </p:txEl>
                                          </p:spTgt>
                                        </p:tgtEl>
                                        <p:attrNameLst>
                                          <p:attrName>style.visibility</p:attrName>
                                        </p:attrNameLst>
                                      </p:cBhvr>
                                      <p:to>
                                        <p:strVal val="visible"/>
                                      </p:to>
                                    </p:set>
                                    <p:anim calcmode="lin" valueType="num">
                                      <p:cBhvr additive="base">
                                        <p:cTn id="49"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10" end="10"/>
                                            </p:txEl>
                                          </p:spTgt>
                                        </p:tgtEl>
                                        <p:attrNameLst>
                                          <p:attrName>ppt_y</p:attrName>
                                        </p:attrNameLst>
                                      </p:cBhvr>
                                      <p:tavLst>
                                        <p:tav tm="0">
                                          <p:val>
                                            <p:strVal val="0-#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6">
                                            <p:txEl>
                                              <p:pRg st="11" end="11"/>
                                            </p:txEl>
                                          </p:spTgt>
                                        </p:tgtEl>
                                        <p:attrNameLst>
                                          <p:attrName>style.visibility</p:attrName>
                                        </p:attrNameLst>
                                      </p:cBhvr>
                                      <p:to>
                                        <p:strVal val="visible"/>
                                      </p:to>
                                    </p:set>
                                    <p:anim calcmode="lin" valueType="num">
                                      <p:cBhvr additive="base">
                                        <p:cTn id="55"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11" end="1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p:cNvSpPr>
          <p:nvPr>
            <p:ph idx="1"/>
          </p:nvPr>
        </p:nvSpPr>
        <p:spPr/>
        <p:txBody>
          <a:bodyPr/>
          <a:lstStyle/>
          <a:p>
            <a:r>
              <a:rPr lang="en-US" sz="2400" dirty="0" smtClean="0"/>
              <a:t>Teacher will receive the teacher effectiveness rubric to “self-assess” their lesson observed.</a:t>
            </a:r>
          </a:p>
          <a:p>
            <a:r>
              <a:rPr lang="en-US" sz="2400" dirty="0" smtClean="0"/>
              <a:t>Teacher will have no more than one week to complete the rubric and return it to the administrator that observed him / her. </a:t>
            </a:r>
          </a:p>
          <a:p>
            <a:r>
              <a:rPr lang="en-US" sz="2400" dirty="0" smtClean="0"/>
              <a:t>Administrator will schedule a post-conference upon completion of the teacher self-assessment </a:t>
            </a:r>
          </a:p>
        </p:txBody>
      </p:sp>
      <p:sp>
        <p:nvSpPr>
          <p:cNvPr id="30722" name="Rectangle 2"/>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sz="4000" cap="none" smtClean="0"/>
              <a:t>FOLLOWING THE OBSERVTION</a:t>
            </a:r>
          </a:p>
        </p:txBody>
      </p:sp>
    </p:spTree>
    <p:extLst>
      <p:ext uri="{BB962C8B-B14F-4D97-AF65-F5344CB8AC3E}">
        <p14:creationId xmlns:p14="http://schemas.microsoft.com/office/powerpoint/2010/main" val="10534360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txBox="1">
            <a:spLocks noGrp="1"/>
          </p:cNvSpPr>
          <p:nvPr/>
        </p:nvSpPr>
        <p:spPr>
          <a:xfrm>
            <a:off x="8613775" y="6305550"/>
            <a:ext cx="457200" cy="476250"/>
          </a:xfrm>
          <a:prstGeom prst="rect">
            <a:avLst/>
          </a:prstGeom>
          <a:noFill/>
        </p:spPr>
        <p:txBody>
          <a:bodyPr anchor="b"/>
          <a:lstStyle/>
          <a:p>
            <a:pPr algn="ctr">
              <a:defRPr/>
            </a:pPr>
            <a:fld id="{EBED06AC-08F3-4236-8758-BCD03C9CC814}" type="slidenum">
              <a:rPr lang="en-US" sz="1200">
                <a:solidFill>
                  <a:schemeClr val="bg2">
                    <a:shade val="50000"/>
                    <a:satMod val="200000"/>
                  </a:schemeClr>
                </a:solidFill>
                <a:latin typeface="Arial" charset="0"/>
                <a:cs typeface="+mn-cs"/>
              </a:rPr>
              <a:pPr algn="ctr">
                <a:defRPr/>
              </a:pPr>
              <a:t>42</a:t>
            </a:fld>
            <a:endParaRPr lang="en-US" sz="1200">
              <a:solidFill>
                <a:schemeClr val="bg2">
                  <a:shade val="50000"/>
                  <a:satMod val="200000"/>
                </a:schemeClr>
              </a:solidFill>
              <a:latin typeface="Arial" charset="0"/>
              <a:cs typeface="+mn-cs"/>
            </a:endParaRPr>
          </a:p>
        </p:txBody>
      </p:sp>
      <p:sp>
        <p:nvSpPr>
          <p:cNvPr id="31747" name="Title 1"/>
          <p:cNvSpPr>
            <a:spLocks noGrp="1"/>
          </p:cNvSpPr>
          <p:nvPr>
            <p:ph type="title" idx="4294967295"/>
          </p:nvPr>
        </p:nvSpPr>
        <p:spPr bwMode="auto">
          <a:xfrm>
            <a:off x="533400" y="457200"/>
            <a:ext cx="8308975"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normAutofit fontScale="90000"/>
          </a:bodyPr>
          <a:lstStyle/>
          <a:p>
            <a:pPr algn="ctr" eaLnBrk="1" hangingPunct="1"/>
            <a:r>
              <a:rPr lang="en-US" sz="4000" b="1" cap="none" dirty="0" smtClean="0"/>
              <a:t>PURPOSE OF THE </a:t>
            </a:r>
            <a:br>
              <a:rPr lang="en-US" sz="4000" b="1" cap="none" dirty="0" smtClean="0"/>
            </a:br>
            <a:r>
              <a:rPr lang="en-US" sz="4000" b="1" cap="none" dirty="0" smtClean="0"/>
              <a:t>POST-OBSERVATION CONFERENCE</a:t>
            </a:r>
          </a:p>
        </p:txBody>
      </p:sp>
      <p:sp>
        <p:nvSpPr>
          <p:cNvPr id="31748" name="Content Placeholder 2"/>
          <p:cNvSpPr>
            <a:spLocks noGrp="1"/>
          </p:cNvSpPr>
          <p:nvPr>
            <p:ph idx="4294967295"/>
          </p:nvPr>
        </p:nvSpPr>
        <p:spPr>
          <a:xfrm>
            <a:off x="609600" y="1828800"/>
            <a:ext cx="8232775" cy="4648200"/>
          </a:xfrm>
        </p:spPr>
        <p:txBody>
          <a:bodyPr>
            <a:normAutofit lnSpcReduction="10000"/>
          </a:bodyPr>
          <a:lstStyle/>
          <a:p>
            <a:pPr marL="425450" indent="-342900"/>
            <a:r>
              <a:rPr lang="en-US" sz="2400" dirty="0" smtClean="0"/>
              <a:t>To discuss the components of difference </a:t>
            </a:r>
            <a:br>
              <a:rPr lang="en-US" sz="2400" dirty="0" smtClean="0"/>
            </a:br>
            <a:r>
              <a:rPr lang="en-US" sz="2400" dirty="0" smtClean="0"/>
              <a:t>(not yet marked by observer)</a:t>
            </a:r>
          </a:p>
          <a:p>
            <a:pPr marL="425450" indent="-342900"/>
            <a:r>
              <a:rPr lang="en-US" sz="2400" dirty="0" smtClean="0"/>
              <a:t>To elicit any evidence that still remains to be added about the lesson</a:t>
            </a:r>
          </a:p>
          <a:p>
            <a:pPr marL="425450" indent="-342900"/>
            <a:r>
              <a:rPr lang="en-US" sz="2400" dirty="0" smtClean="0"/>
              <a:t>To arrive at an assessment on the rubric for components of difference.</a:t>
            </a:r>
          </a:p>
          <a:p>
            <a:pPr marL="425450" indent="-342900"/>
            <a:r>
              <a:rPr lang="en-US" sz="2400" dirty="0" smtClean="0"/>
              <a:t>To select and agree upon two areas of instruction that will be highlighted and looked for during the walkthrough</a:t>
            </a:r>
          </a:p>
          <a:p>
            <a:pPr marL="425450" indent="-342900"/>
            <a:r>
              <a:rPr lang="en-US" sz="2400" dirty="0" smtClean="0"/>
              <a:t>Observation will be placed in Teacher Compass</a:t>
            </a:r>
          </a:p>
          <a:p>
            <a:pPr marL="425450" indent="-342900"/>
            <a:r>
              <a:rPr lang="en-US" sz="2400" dirty="0" smtClean="0"/>
              <a:t>Teacher and administrator will sign the signature form for meeting attendance </a:t>
            </a:r>
          </a:p>
        </p:txBody>
      </p:sp>
    </p:spTree>
    <p:extLst>
      <p:ext uri="{BB962C8B-B14F-4D97-AF65-F5344CB8AC3E}">
        <p14:creationId xmlns:p14="http://schemas.microsoft.com/office/powerpoint/2010/main" val="1327164295"/>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idx="1"/>
          </p:nvPr>
        </p:nvSpPr>
        <p:spPr>
          <a:xfrm>
            <a:off x="457200" y="1905000"/>
            <a:ext cx="8229600" cy="4102291"/>
          </a:xfrm>
        </p:spPr>
        <p:txBody>
          <a:bodyPr/>
          <a:lstStyle/>
          <a:p>
            <a:r>
              <a:rPr lang="en-US" sz="2400" dirty="0" smtClean="0"/>
              <a:t>A walk-through utilizing the appropriate PDE form will be conducted by the administrator</a:t>
            </a:r>
          </a:p>
          <a:p>
            <a:r>
              <a:rPr lang="en-US" sz="2400" dirty="0" smtClean="0"/>
              <a:t>The walk-through is unannounced</a:t>
            </a:r>
          </a:p>
          <a:p>
            <a:r>
              <a:rPr lang="en-US" sz="2400" dirty="0" smtClean="0"/>
              <a:t>Only the two areas identified during the post-conference will be noted during the walk-through</a:t>
            </a:r>
          </a:p>
          <a:p>
            <a:r>
              <a:rPr lang="en-US" sz="2400" dirty="0" smtClean="0"/>
              <a:t>The walk-through will last 15 minutes</a:t>
            </a:r>
          </a:p>
          <a:p>
            <a:r>
              <a:rPr lang="en-US" sz="2400" dirty="0" smtClean="0"/>
              <a:t>The administrator will take notes and the walk-through will be placed in Teacher Compass</a:t>
            </a:r>
          </a:p>
        </p:txBody>
      </p:sp>
      <p:sp>
        <p:nvSpPr>
          <p:cNvPr id="32770" name="Rectangle 2"/>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cap="none" dirty="0" smtClean="0"/>
              <a:t>FORMAL WALK-THROUGH</a:t>
            </a:r>
          </a:p>
        </p:txBody>
      </p:sp>
    </p:spTree>
    <p:extLst>
      <p:ext uri="{BB962C8B-B14F-4D97-AF65-F5344CB8AC3E}">
        <p14:creationId xmlns:p14="http://schemas.microsoft.com/office/powerpoint/2010/main" val="11247028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MASD </a:t>
            </a:r>
            <a:br>
              <a:rPr lang="en-US" dirty="0" smtClean="0"/>
            </a:br>
            <a:r>
              <a:rPr lang="en-US" dirty="0" smtClean="0"/>
              <a:t>INFORMAL OBSERVATION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306957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idx="1"/>
          </p:nvPr>
        </p:nvSpPr>
        <p:spPr>
          <a:xfrm>
            <a:off x="457200" y="1752600"/>
            <a:ext cx="8229600" cy="4254691"/>
          </a:xfrm>
        </p:spPr>
        <p:txBody>
          <a:bodyPr>
            <a:normAutofit lnSpcReduction="10000"/>
          </a:bodyPr>
          <a:lstStyle/>
          <a:p>
            <a:pPr eaLnBrk="1" hangingPunct="1">
              <a:lnSpc>
                <a:spcPct val="90000"/>
              </a:lnSpc>
            </a:pPr>
            <a:r>
              <a:rPr lang="en-US" dirty="0" smtClean="0"/>
              <a:t>Informal observation is unannounced</a:t>
            </a:r>
          </a:p>
          <a:p>
            <a:pPr eaLnBrk="1" hangingPunct="1">
              <a:lnSpc>
                <a:spcPct val="90000"/>
              </a:lnSpc>
            </a:pPr>
            <a:r>
              <a:rPr lang="en-US" dirty="0" smtClean="0"/>
              <a:t>Observation is 15 minutes in length</a:t>
            </a:r>
          </a:p>
          <a:p>
            <a:pPr eaLnBrk="1" hangingPunct="1">
              <a:lnSpc>
                <a:spcPct val="90000"/>
              </a:lnSpc>
            </a:pPr>
            <a:r>
              <a:rPr lang="en-US" dirty="0" smtClean="0"/>
              <a:t>Informal observations may be conducted on Level II professional employees after 6 years of service</a:t>
            </a:r>
          </a:p>
          <a:p>
            <a:pPr eaLnBrk="1" hangingPunct="1">
              <a:lnSpc>
                <a:spcPct val="90000"/>
              </a:lnSpc>
            </a:pPr>
            <a:r>
              <a:rPr lang="en-US" dirty="0" smtClean="0"/>
              <a:t>Danielson’s rubric are utilized in the informal observation</a:t>
            </a:r>
          </a:p>
          <a:p>
            <a:pPr eaLnBrk="1" hangingPunct="1">
              <a:lnSpc>
                <a:spcPct val="90000"/>
              </a:lnSpc>
            </a:pPr>
            <a:r>
              <a:rPr lang="en-US" dirty="0" smtClean="0"/>
              <a:t>A summary is written of components seen during the observation</a:t>
            </a:r>
          </a:p>
          <a:p>
            <a:pPr eaLnBrk="1" hangingPunct="1">
              <a:lnSpc>
                <a:spcPct val="90000"/>
              </a:lnSpc>
            </a:pPr>
            <a:r>
              <a:rPr lang="en-US" dirty="0" smtClean="0"/>
              <a:t>Observer looking for components of the district motto.</a:t>
            </a:r>
          </a:p>
          <a:p>
            <a:pPr eaLnBrk="1" hangingPunct="1">
              <a:lnSpc>
                <a:spcPct val="90000"/>
              </a:lnSpc>
            </a:pPr>
            <a:endParaRPr lang="en-US" dirty="0" smtClean="0"/>
          </a:p>
        </p:txBody>
      </p:sp>
      <p:sp>
        <p:nvSpPr>
          <p:cNvPr id="17410"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INFORMAL OBSERVATION </a:t>
            </a:r>
          </a:p>
        </p:txBody>
      </p:sp>
    </p:spTree>
    <p:extLst>
      <p:ext uri="{BB962C8B-B14F-4D97-AF65-F5344CB8AC3E}">
        <p14:creationId xmlns:p14="http://schemas.microsoft.com/office/powerpoint/2010/main" val="23749397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Planning and Preparation</a:t>
            </a:r>
          </a:p>
          <a:p>
            <a:pPr lvl="1"/>
            <a:r>
              <a:rPr lang="en-US" dirty="0" smtClean="0"/>
              <a:t>8 elements</a:t>
            </a:r>
          </a:p>
          <a:p>
            <a:r>
              <a:rPr lang="en-US" dirty="0" smtClean="0"/>
              <a:t>Classroom Environment</a:t>
            </a:r>
          </a:p>
          <a:p>
            <a:pPr lvl="1"/>
            <a:r>
              <a:rPr lang="en-US" dirty="0" smtClean="0"/>
              <a:t>10 elements</a:t>
            </a:r>
          </a:p>
          <a:p>
            <a:r>
              <a:rPr lang="en-US" dirty="0" smtClean="0"/>
              <a:t>Instruction</a:t>
            </a:r>
          </a:p>
          <a:p>
            <a:pPr lvl="1"/>
            <a:r>
              <a:rPr lang="en-US" dirty="0" smtClean="0"/>
              <a:t>14 elements</a:t>
            </a:r>
          </a:p>
          <a:p>
            <a:r>
              <a:rPr lang="en-US" dirty="0" smtClean="0"/>
              <a:t>Professionalism</a:t>
            </a:r>
          </a:p>
          <a:p>
            <a:pPr lvl="1"/>
            <a:r>
              <a:rPr lang="en-US" dirty="0" smtClean="0"/>
              <a:t>7 elements</a:t>
            </a:r>
          </a:p>
          <a:p>
            <a:endParaRPr lang="en-US" dirty="0" smtClean="0"/>
          </a:p>
          <a:p>
            <a:endParaRPr lang="en-US" dirty="0"/>
          </a:p>
        </p:txBody>
      </p:sp>
      <p:sp>
        <p:nvSpPr>
          <p:cNvPr id="3" name="Title 2"/>
          <p:cNvSpPr>
            <a:spLocks noGrp="1"/>
          </p:cNvSpPr>
          <p:nvPr>
            <p:ph type="title"/>
          </p:nvPr>
        </p:nvSpPr>
        <p:spPr/>
        <p:txBody>
          <a:bodyPr/>
          <a:lstStyle/>
          <a:p>
            <a:r>
              <a:rPr lang="en-US" dirty="0" smtClean="0"/>
              <a:t>INFORMAL RUBRICS </a:t>
            </a:r>
            <a:endParaRPr lang="en-US" dirty="0"/>
          </a:p>
        </p:txBody>
      </p:sp>
    </p:spTree>
    <p:extLst>
      <p:ext uri="{BB962C8B-B14F-4D97-AF65-F5344CB8AC3E}">
        <p14:creationId xmlns:p14="http://schemas.microsoft.com/office/powerpoint/2010/main" val="27533852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Teachers are evaluated in all 39 elements</a:t>
            </a:r>
          </a:p>
          <a:p>
            <a:r>
              <a:rPr lang="en-US" dirty="0" smtClean="0"/>
              <a:t>Teachers receive a:</a:t>
            </a:r>
          </a:p>
          <a:p>
            <a:pPr lvl="1"/>
            <a:r>
              <a:rPr lang="en-US" dirty="0" smtClean="0"/>
              <a:t>Yes  -  was observed</a:t>
            </a:r>
          </a:p>
          <a:p>
            <a:pPr lvl="1"/>
            <a:r>
              <a:rPr lang="en-US" dirty="0" smtClean="0"/>
              <a:t>No  -  was not observed</a:t>
            </a:r>
          </a:p>
          <a:p>
            <a:pPr lvl="1"/>
            <a:r>
              <a:rPr lang="en-US" dirty="0" smtClean="0"/>
              <a:t>NA  -  not applicable</a:t>
            </a:r>
          </a:p>
          <a:p>
            <a:pPr lvl="2"/>
            <a:r>
              <a:rPr lang="en-US" dirty="0" smtClean="0"/>
              <a:t>Not applicable was included for those education professionals who may not teach in a classroom    </a:t>
            </a:r>
          </a:p>
          <a:p>
            <a:r>
              <a:rPr lang="en-US" dirty="0" smtClean="0"/>
              <a:t>Observation notes are included after each domain</a:t>
            </a:r>
          </a:p>
          <a:p>
            <a:r>
              <a:rPr lang="en-US" dirty="0" smtClean="0"/>
              <a:t>Notes are to show what saw “seen” and not perceptions or opinions of the administrator</a:t>
            </a:r>
            <a:endParaRPr lang="en-US" dirty="0"/>
          </a:p>
        </p:txBody>
      </p:sp>
      <p:sp>
        <p:nvSpPr>
          <p:cNvPr id="3" name="Title 2"/>
          <p:cNvSpPr>
            <a:spLocks noGrp="1"/>
          </p:cNvSpPr>
          <p:nvPr>
            <p:ph type="title"/>
          </p:nvPr>
        </p:nvSpPr>
        <p:spPr/>
        <p:txBody>
          <a:bodyPr/>
          <a:lstStyle/>
          <a:p>
            <a:r>
              <a:rPr lang="en-US" dirty="0" smtClean="0"/>
              <a:t>INFORMAL OBSERVATION</a:t>
            </a:r>
            <a:endParaRPr lang="en-US" dirty="0"/>
          </a:p>
        </p:txBody>
      </p:sp>
    </p:spTree>
    <p:extLst>
      <p:ext uri="{BB962C8B-B14F-4D97-AF65-F5344CB8AC3E}">
        <p14:creationId xmlns:p14="http://schemas.microsoft.com/office/powerpoint/2010/main" val="6968675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8" name="Object 135"/>
          <p:cNvGraphicFramePr>
            <a:graphicFrameLocks noChangeAspect="1"/>
          </p:cNvGraphicFramePr>
          <p:nvPr/>
        </p:nvGraphicFramePr>
        <p:xfrm>
          <a:off x="2362200" y="228600"/>
          <a:ext cx="5122863" cy="6629400"/>
        </p:xfrm>
        <a:graphic>
          <a:graphicData uri="http://schemas.openxmlformats.org/presentationml/2006/ole">
            <mc:AlternateContent xmlns:mc="http://schemas.openxmlformats.org/markup-compatibility/2006">
              <mc:Choice xmlns:v="urn:schemas-microsoft-com:vml" Requires="v">
                <p:oleObj spid="_x0000_s7176" name="Acrobat Document" r:id="rId3" imgW="5830114" imgH="7542857" progId="AcroExch.Document.7">
                  <p:embed/>
                </p:oleObj>
              </mc:Choice>
              <mc:Fallback>
                <p:oleObj name="Acrobat Document" r:id="rId3" imgW="5830114" imgH="7542857"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228600"/>
                        <a:ext cx="5122863" cy="662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4999560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sz="1800">
              <a:latin typeface="Arial" charset="0"/>
            </a:endParaRPr>
          </a:p>
        </p:txBody>
      </p:sp>
      <p:graphicFrame>
        <p:nvGraphicFramePr>
          <p:cNvPr id="30723" name="Object 85"/>
          <p:cNvGraphicFramePr>
            <a:graphicFrameLocks noChangeAspect="1"/>
          </p:cNvGraphicFramePr>
          <p:nvPr/>
        </p:nvGraphicFramePr>
        <p:xfrm>
          <a:off x="2209800" y="152400"/>
          <a:ext cx="5011738" cy="6486525"/>
        </p:xfrm>
        <a:graphic>
          <a:graphicData uri="http://schemas.openxmlformats.org/presentationml/2006/ole">
            <mc:AlternateContent xmlns:mc="http://schemas.openxmlformats.org/markup-compatibility/2006">
              <mc:Choice xmlns:v="urn:schemas-microsoft-com:vml" Requires="v">
                <p:oleObj spid="_x0000_s8200" name="Acrobat Document" r:id="rId3" imgW="5830114" imgH="7542857" progId="AcroExch.Document.7">
                  <p:embed/>
                </p:oleObj>
              </mc:Choice>
              <mc:Fallback>
                <p:oleObj name="Acrobat Document" r:id="rId3" imgW="5830114" imgH="7542857"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152400"/>
                        <a:ext cx="5011738" cy="6486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594821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idx="1"/>
          </p:nvPr>
        </p:nvSpPr>
        <p:spPr/>
        <p:txBody>
          <a:bodyPr>
            <a:normAutofit/>
          </a:bodyPr>
          <a:lstStyle/>
          <a:p>
            <a:pPr eaLnBrk="1" hangingPunct="1"/>
            <a:r>
              <a:rPr lang="en-US" sz="2800" dirty="0" smtClean="0"/>
              <a:t>Students drive instruction, not subject content.  </a:t>
            </a:r>
          </a:p>
          <a:p>
            <a:pPr eaLnBrk="1" hangingPunct="1"/>
            <a:r>
              <a:rPr lang="en-US" sz="2800" dirty="0" smtClean="0"/>
              <a:t>Formative assessment is an essential component of instruction achieved through: </a:t>
            </a:r>
          </a:p>
          <a:p>
            <a:pPr lvl="1"/>
            <a:r>
              <a:rPr lang="en-US" sz="2400" dirty="0" smtClean="0"/>
              <a:t>Individual whiteboards</a:t>
            </a:r>
          </a:p>
          <a:p>
            <a:pPr lvl="1"/>
            <a:r>
              <a:rPr lang="en-US" sz="2400" dirty="0" smtClean="0"/>
              <a:t>Ticket out the door</a:t>
            </a:r>
          </a:p>
          <a:p>
            <a:pPr lvl="1"/>
            <a:r>
              <a:rPr lang="en-US" sz="2400" dirty="0" smtClean="0"/>
              <a:t>Journaling</a:t>
            </a:r>
          </a:p>
          <a:p>
            <a:pPr lvl="1"/>
            <a:r>
              <a:rPr lang="en-US" sz="2400" dirty="0" smtClean="0"/>
              <a:t>Technology</a:t>
            </a:r>
          </a:p>
          <a:p>
            <a:pPr lvl="1"/>
            <a:r>
              <a:rPr lang="en-US" sz="2400" dirty="0" smtClean="0"/>
              <a:t>Questioning </a:t>
            </a:r>
          </a:p>
          <a:p>
            <a:pPr lvl="1" eaLnBrk="1" hangingPunct="1">
              <a:buFont typeface="Wingdings" pitchFamily="2" charset="2"/>
              <a:buChar char="Ø"/>
            </a:pPr>
            <a:endParaRPr lang="en-US" sz="2400" dirty="0" smtClean="0"/>
          </a:p>
          <a:p>
            <a:pPr lvl="1" eaLnBrk="1" hangingPunct="1">
              <a:buFont typeface="Wingdings" pitchFamily="2" charset="2"/>
              <a:buChar char="Ø"/>
            </a:pPr>
            <a:endParaRPr lang="en-US" sz="2400" dirty="0" smtClean="0"/>
          </a:p>
        </p:txBody>
      </p:sp>
      <p:sp>
        <p:nvSpPr>
          <p:cNvPr id="7170"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MOVE, ENGAGE, ASSESS </a:t>
            </a:r>
          </a:p>
        </p:txBody>
      </p:sp>
    </p:spTree>
    <p:extLst>
      <p:ext uri="{BB962C8B-B14F-4D97-AF65-F5344CB8AC3E}">
        <p14:creationId xmlns:p14="http://schemas.microsoft.com/office/powerpoint/2010/main" val="38053201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idx="1"/>
          </p:nvPr>
        </p:nvSpPr>
        <p:spPr>
          <a:xfrm>
            <a:off x="457200" y="1828800"/>
            <a:ext cx="8229600" cy="4178491"/>
          </a:xfrm>
        </p:spPr>
        <p:txBody>
          <a:bodyPr/>
          <a:lstStyle/>
          <a:p>
            <a:pPr eaLnBrk="1" hangingPunct="1"/>
            <a:r>
              <a:rPr lang="en-US" dirty="0" smtClean="0"/>
              <a:t>What is a personal academic goal?</a:t>
            </a:r>
          </a:p>
          <a:p>
            <a:pPr eaLnBrk="1" hangingPunct="1"/>
            <a:r>
              <a:rPr lang="en-US" dirty="0" smtClean="0"/>
              <a:t>What am I to assess?</a:t>
            </a:r>
          </a:p>
          <a:p>
            <a:pPr eaLnBrk="1" hangingPunct="1"/>
            <a:r>
              <a:rPr lang="en-US" dirty="0" smtClean="0"/>
              <a:t>What happens if my students don’t show growth?</a:t>
            </a:r>
          </a:p>
          <a:p>
            <a:pPr eaLnBrk="1" hangingPunct="1"/>
            <a:r>
              <a:rPr lang="en-US" dirty="0" smtClean="0"/>
              <a:t>How much growth do students need to show?</a:t>
            </a:r>
          </a:p>
          <a:p>
            <a:pPr eaLnBrk="1" hangingPunct="1"/>
            <a:r>
              <a:rPr lang="en-US" dirty="0" smtClean="0"/>
              <a:t>Will I receive an unsatisfactory rating? </a:t>
            </a:r>
          </a:p>
        </p:txBody>
      </p:sp>
      <p:sp>
        <p:nvSpPr>
          <p:cNvPr id="18434" name="Rectangle 2"/>
          <p:cNvSpPr>
            <a:spLocks noGrp="1" noChangeArrowheads="1"/>
          </p:cNvSpPr>
          <p:nvPr>
            <p:ph type="title"/>
          </p:nvPr>
        </p:nvSpPr>
        <p:spPr/>
        <p:txBody>
          <a:bodyPr>
            <a:normAutofit fontScale="90000"/>
          </a:bodyPr>
          <a:lstStyle/>
          <a:p>
            <a:pPr algn="ctr" eaLnBrk="1" fontAlgn="auto" hangingPunct="1">
              <a:spcAft>
                <a:spcPts val="0"/>
              </a:spcAft>
              <a:defRPr/>
            </a:pPr>
            <a:r>
              <a:rPr lang="en-US" sz="8000" smtClean="0"/>
              <a:t>DISCOURSE</a:t>
            </a:r>
          </a:p>
        </p:txBody>
      </p:sp>
    </p:spTree>
    <p:extLst>
      <p:ext uri="{BB962C8B-B14F-4D97-AF65-F5344CB8AC3E}">
        <p14:creationId xmlns:p14="http://schemas.microsoft.com/office/powerpoint/2010/main" val="10630859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idx="1"/>
          </p:nvPr>
        </p:nvSpPr>
        <p:spPr>
          <a:xfrm>
            <a:off x="457200" y="1905000"/>
            <a:ext cx="8229600" cy="4102291"/>
          </a:xfrm>
        </p:spPr>
        <p:txBody>
          <a:bodyPr>
            <a:normAutofit fontScale="92500" lnSpcReduction="10000"/>
          </a:bodyPr>
          <a:lstStyle/>
          <a:p>
            <a:pPr eaLnBrk="1" hangingPunct="1"/>
            <a:r>
              <a:rPr lang="en-US" dirty="0" smtClean="0"/>
              <a:t>Goal must address a standard within the teachers’ grade level and/or academic area.</a:t>
            </a:r>
          </a:p>
          <a:p>
            <a:pPr eaLnBrk="1" hangingPunct="1"/>
            <a:r>
              <a:rPr lang="en-US" dirty="0" smtClean="0"/>
              <a:t>Goal is to be attainable and not all encompassing.</a:t>
            </a:r>
          </a:p>
          <a:p>
            <a:pPr eaLnBrk="1" hangingPunct="1"/>
            <a:r>
              <a:rPr lang="en-US" dirty="0" smtClean="0"/>
              <a:t>Goal is to be submitted to building administrator for approval.</a:t>
            </a:r>
          </a:p>
          <a:p>
            <a:pPr eaLnBrk="1" hangingPunct="1"/>
            <a:r>
              <a:rPr lang="en-US" dirty="0" smtClean="0"/>
              <a:t>Every student who takes / has that particular class with the teacher are to be assessed</a:t>
            </a:r>
          </a:p>
          <a:p>
            <a:pPr lvl="1"/>
            <a:r>
              <a:rPr lang="en-US" dirty="0" smtClean="0"/>
              <a:t>Example:  All students who take gym</a:t>
            </a:r>
          </a:p>
          <a:p>
            <a:pPr lvl="1"/>
            <a:r>
              <a:rPr lang="en-US" dirty="0" smtClean="0"/>
              <a:t>Example:  All 8</a:t>
            </a:r>
            <a:r>
              <a:rPr lang="en-US" baseline="30000" dirty="0" smtClean="0"/>
              <a:t>th</a:t>
            </a:r>
            <a:r>
              <a:rPr lang="en-US" dirty="0" smtClean="0"/>
              <a:t> grade students that take World Language (rotated through 4 nine week grading periods)                                          </a:t>
            </a:r>
          </a:p>
        </p:txBody>
      </p:sp>
      <p:sp>
        <p:nvSpPr>
          <p:cNvPr id="19458"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TEACHERS’ ACADEMIC GOAL </a:t>
            </a:r>
          </a:p>
        </p:txBody>
      </p:sp>
    </p:spTree>
    <p:extLst>
      <p:ext uri="{BB962C8B-B14F-4D97-AF65-F5344CB8AC3E}">
        <p14:creationId xmlns:p14="http://schemas.microsoft.com/office/powerpoint/2010/main" val="109448537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idx="1"/>
          </p:nvPr>
        </p:nvSpPr>
        <p:spPr/>
        <p:txBody>
          <a:bodyPr>
            <a:normAutofit lnSpcReduction="10000"/>
          </a:bodyPr>
          <a:lstStyle/>
          <a:p>
            <a:pPr eaLnBrk="1" hangingPunct="1"/>
            <a:r>
              <a:rPr lang="en-US" sz="2800" dirty="0" smtClean="0"/>
              <a:t>Teacher is to collect data by testing students on the academic goal chosen.</a:t>
            </a:r>
          </a:p>
          <a:p>
            <a:pPr lvl="1"/>
            <a:r>
              <a:rPr lang="en-US" sz="2400" dirty="0" smtClean="0"/>
              <a:t>Elementary teachers test class</a:t>
            </a:r>
          </a:p>
          <a:p>
            <a:pPr lvl="1"/>
            <a:r>
              <a:rPr lang="en-US" sz="2400" dirty="0" smtClean="0"/>
              <a:t>Secondary teachers test every student of that course / class</a:t>
            </a:r>
          </a:p>
          <a:p>
            <a:pPr eaLnBrk="1" hangingPunct="1"/>
            <a:r>
              <a:rPr lang="en-US" sz="2800" dirty="0" smtClean="0"/>
              <a:t>First test given at the start of the school year.</a:t>
            </a:r>
          </a:p>
          <a:p>
            <a:pPr eaLnBrk="1" hangingPunct="1"/>
            <a:r>
              <a:rPr lang="en-US" sz="2800" dirty="0" smtClean="0"/>
              <a:t>Same data collection tool used after May 15. </a:t>
            </a:r>
          </a:p>
          <a:p>
            <a:pPr lvl="1"/>
            <a:r>
              <a:rPr lang="en-US" sz="2400" dirty="0" smtClean="0"/>
              <a:t>Teacher to submit data to building principal as evidence of student growth / regression </a:t>
            </a:r>
          </a:p>
          <a:p>
            <a:pPr eaLnBrk="1" hangingPunct="1"/>
            <a:endParaRPr lang="en-US" sz="2800" dirty="0" smtClean="0"/>
          </a:p>
          <a:p>
            <a:pPr lvl="1" eaLnBrk="1" hangingPunct="1">
              <a:buFont typeface="Wingdings" pitchFamily="2" charset="2"/>
              <a:buChar char="Ø"/>
            </a:pPr>
            <a:endParaRPr lang="en-US" sz="2400" dirty="0" smtClean="0"/>
          </a:p>
          <a:p>
            <a:pPr lvl="1" eaLnBrk="1" hangingPunct="1">
              <a:buFont typeface="Wingdings" pitchFamily="2" charset="2"/>
              <a:buChar char="Ø"/>
            </a:pPr>
            <a:endParaRPr lang="en-US" sz="2400" dirty="0" smtClean="0"/>
          </a:p>
        </p:txBody>
      </p:sp>
      <p:sp>
        <p:nvSpPr>
          <p:cNvPr id="20482"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TEACHERS’ ACADEMIC GOAL </a:t>
            </a:r>
          </a:p>
        </p:txBody>
      </p:sp>
    </p:spTree>
    <p:extLst>
      <p:ext uri="{BB962C8B-B14F-4D97-AF65-F5344CB8AC3E}">
        <p14:creationId xmlns:p14="http://schemas.microsoft.com/office/powerpoint/2010/main" val="27688676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42" name="Object 3"/>
          <p:cNvGraphicFramePr>
            <a:graphicFrameLocks noChangeAspect="1"/>
          </p:cNvGraphicFramePr>
          <p:nvPr/>
        </p:nvGraphicFramePr>
        <p:xfrm>
          <a:off x="2209800" y="304800"/>
          <a:ext cx="4859338" cy="6289675"/>
        </p:xfrm>
        <a:graphic>
          <a:graphicData uri="http://schemas.openxmlformats.org/presentationml/2006/ole">
            <mc:AlternateContent xmlns:mc="http://schemas.openxmlformats.org/markup-compatibility/2006">
              <mc:Choice xmlns:v="urn:schemas-microsoft-com:vml" Requires="v">
                <p:oleObj spid="_x0000_s4105" name="Acrobat Document" r:id="rId3" imgW="5830114" imgH="7542857" progId="AcroExch.Document.7">
                  <p:embed/>
                </p:oleObj>
              </mc:Choice>
              <mc:Fallback>
                <p:oleObj name="Acrobat Document" r:id="rId3" imgW="5830114" imgH="7542857"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304800"/>
                        <a:ext cx="4859338" cy="6289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2807818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914400"/>
            <a:ext cx="571500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39377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04800"/>
            <a:ext cx="6477000"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3995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bwMode="auto">
          <a:xfrm>
            <a:off x="0" y="274638"/>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algn="ctr" eaLnBrk="1" hangingPunct="1"/>
            <a:r>
              <a:rPr lang="en-US" sz="4000" cap="none" smtClean="0"/>
              <a:t>TEACHER EVALUATION SYSTEM</a:t>
            </a:r>
            <a:r>
              <a:rPr lang="en-US" sz="3600" cap="none" smtClean="0"/>
              <a:t> </a:t>
            </a:r>
          </a:p>
        </p:txBody>
      </p:sp>
      <p:graphicFrame>
        <p:nvGraphicFramePr>
          <p:cNvPr id="15363" name="Content Placeholder 3"/>
          <p:cNvGraphicFramePr>
            <a:graphicFrameLocks noGrp="1"/>
          </p:cNvGraphicFramePr>
          <p:nvPr>
            <p:ph idx="4294967295"/>
            <p:extLst>
              <p:ext uri="{D42A27DB-BD31-4B8C-83A1-F6EECF244321}">
                <p14:modId xmlns:p14="http://schemas.microsoft.com/office/powerpoint/2010/main" val="3910956307"/>
              </p:ext>
            </p:extLst>
          </p:nvPr>
        </p:nvGraphicFramePr>
        <p:xfrm>
          <a:off x="381001" y="1828800"/>
          <a:ext cx="8153399" cy="3733800"/>
        </p:xfrm>
        <a:graphic>
          <a:graphicData uri="http://schemas.openxmlformats.org/presentationml/2006/ole">
            <mc:AlternateContent xmlns:mc="http://schemas.openxmlformats.org/markup-compatibility/2006">
              <mc:Choice xmlns:v="urn:schemas-microsoft-com:vml" Requires="v">
                <p:oleObj spid="_x0000_s9225" r:id="rId4" imgW="7620660" imgH="3682303" progId="Excel.Chart.8">
                  <p:embed/>
                </p:oleObj>
              </mc:Choice>
              <mc:Fallback>
                <p:oleObj r:id="rId4" imgW="7620660" imgH="3682303" progId="Excel.Chart.8">
                  <p:embed/>
                  <p:pic>
                    <p:nvPicPr>
                      <p:cNvPr id="0" name=""/>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1" y="1828800"/>
                        <a:ext cx="8153399" cy="373380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227976490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50%  -  Teacher Observation</a:t>
            </a:r>
          </a:p>
          <a:p>
            <a:r>
              <a:rPr lang="en-US" dirty="0" smtClean="0"/>
              <a:t>15%  -  PSSA / Keystone Data</a:t>
            </a:r>
          </a:p>
          <a:p>
            <a:r>
              <a:rPr lang="en-US" dirty="0" smtClean="0"/>
              <a:t>15%  -  Teacher Specific Data</a:t>
            </a:r>
          </a:p>
          <a:p>
            <a:pPr lvl="1"/>
            <a:r>
              <a:rPr lang="en-US" dirty="0" smtClean="0"/>
              <a:t>Personal Academic Goal</a:t>
            </a:r>
          </a:p>
          <a:p>
            <a:pPr lvl="1"/>
            <a:r>
              <a:rPr lang="en-US" dirty="0" smtClean="0"/>
              <a:t>Students receive pre- post test on a standard selected by the teacher</a:t>
            </a:r>
          </a:p>
          <a:p>
            <a:r>
              <a:rPr lang="en-US" dirty="0" smtClean="0"/>
              <a:t>20%  -  Elective Data </a:t>
            </a:r>
          </a:p>
          <a:p>
            <a:pPr lvl="1"/>
            <a:r>
              <a:rPr lang="en-US" dirty="0" smtClean="0"/>
              <a:t>Attendance data</a:t>
            </a:r>
          </a:p>
          <a:p>
            <a:pPr lvl="1"/>
            <a:r>
              <a:rPr lang="en-US" dirty="0" smtClean="0"/>
              <a:t>Common Assessments</a:t>
            </a:r>
          </a:p>
          <a:p>
            <a:pPr lvl="1"/>
            <a:r>
              <a:rPr lang="en-US" dirty="0" smtClean="0"/>
              <a:t>Plato Testing, Dibbles, etc.</a:t>
            </a:r>
            <a:endParaRPr lang="en-US" dirty="0"/>
          </a:p>
        </p:txBody>
      </p:sp>
      <p:sp>
        <p:nvSpPr>
          <p:cNvPr id="3" name="Title 2"/>
          <p:cNvSpPr>
            <a:spLocks noGrp="1"/>
          </p:cNvSpPr>
          <p:nvPr>
            <p:ph type="title"/>
          </p:nvPr>
        </p:nvSpPr>
        <p:spPr/>
        <p:txBody>
          <a:bodyPr/>
          <a:lstStyle/>
          <a:p>
            <a:r>
              <a:rPr lang="en-US" dirty="0" smtClean="0"/>
              <a:t>TEACHER EVALUATION SYSTEM</a:t>
            </a:r>
            <a:endParaRPr lang="en-US" dirty="0"/>
          </a:p>
        </p:txBody>
      </p:sp>
    </p:spTree>
    <p:extLst>
      <p:ext uri="{BB962C8B-B14F-4D97-AF65-F5344CB8AC3E}">
        <p14:creationId xmlns:p14="http://schemas.microsoft.com/office/powerpoint/2010/main" val="1763151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685800" y="2133600"/>
            <a:ext cx="7772400" cy="1470025"/>
          </a:xfrm>
        </p:spPr>
        <p:txBody>
          <a:bodyPr>
            <a:normAutofit/>
          </a:bodyPr>
          <a:lstStyle/>
          <a:p>
            <a:pPr algn="ctr" eaLnBrk="1" fontAlgn="auto" hangingPunct="1">
              <a:spcAft>
                <a:spcPts val="0"/>
              </a:spcAft>
              <a:defRPr/>
            </a:pPr>
            <a:r>
              <a:rPr lang="en-US" dirty="0" smtClean="0"/>
              <a:t>TEACHER COMPASS </a:t>
            </a:r>
          </a:p>
        </p:txBody>
      </p:sp>
      <p:sp>
        <p:nvSpPr>
          <p:cNvPr id="39939" name="Rectangle 3"/>
          <p:cNvSpPr>
            <a:spLocks noGrp="1" noChangeArrowheads="1"/>
          </p:cNvSpPr>
          <p:nvPr>
            <p:ph type="subTitle" idx="1"/>
          </p:nvPr>
        </p:nvSpPr>
        <p:spPr>
          <a:xfrm>
            <a:off x="609600" y="3886200"/>
            <a:ext cx="8001000" cy="1752600"/>
          </a:xfrm>
        </p:spPr>
        <p:txBody>
          <a:bodyPr/>
          <a:lstStyle/>
          <a:p>
            <a:pPr marR="0" algn="ctr" eaLnBrk="1" hangingPunct="1"/>
            <a:r>
              <a:rPr lang="en-US" dirty="0" smtClean="0">
                <a:hlinkClick r:id="rId2"/>
              </a:rPr>
              <a:t>http://teachercompass.pearsoncmg.com</a:t>
            </a:r>
            <a:r>
              <a:rPr lang="en-US" dirty="0" smtClean="0"/>
              <a:t> </a:t>
            </a:r>
          </a:p>
        </p:txBody>
      </p:sp>
    </p:spTree>
    <p:extLst>
      <p:ext uri="{BB962C8B-B14F-4D97-AF65-F5344CB8AC3E}">
        <p14:creationId xmlns:p14="http://schemas.microsoft.com/office/powerpoint/2010/main" val="33075862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idx="1"/>
          </p:nvPr>
        </p:nvSpPr>
        <p:spPr/>
        <p:txBody>
          <a:bodyPr/>
          <a:lstStyle/>
          <a:p>
            <a:pPr eaLnBrk="1" hangingPunct="1">
              <a:lnSpc>
                <a:spcPct val="90000"/>
              </a:lnSpc>
            </a:pPr>
            <a:r>
              <a:rPr lang="en-US" dirty="0" smtClean="0"/>
              <a:t>Teacher Compass is an on-line program that houses all district observations / evaluations.</a:t>
            </a:r>
          </a:p>
          <a:p>
            <a:pPr eaLnBrk="1" hangingPunct="1">
              <a:lnSpc>
                <a:spcPct val="90000"/>
              </a:lnSpc>
            </a:pPr>
            <a:r>
              <a:rPr lang="en-US" dirty="0" smtClean="0"/>
              <a:t>Reports can be generated for individual teachers and the building.</a:t>
            </a:r>
          </a:p>
          <a:p>
            <a:pPr eaLnBrk="1" hangingPunct="1">
              <a:lnSpc>
                <a:spcPct val="90000"/>
              </a:lnSpc>
            </a:pPr>
            <a:r>
              <a:rPr lang="en-US" dirty="0" smtClean="0"/>
              <a:t>Videos for professional development are available to attach to teacher observations.  </a:t>
            </a:r>
          </a:p>
        </p:txBody>
      </p:sp>
      <p:sp>
        <p:nvSpPr>
          <p:cNvPr id="26626"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TEACHER COMPASS </a:t>
            </a:r>
          </a:p>
        </p:txBody>
      </p:sp>
    </p:spTree>
    <p:extLst>
      <p:ext uri="{BB962C8B-B14F-4D97-AF65-F5344CB8AC3E}">
        <p14:creationId xmlns:p14="http://schemas.microsoft.com/office/powerpoint/2010/main" val="2022359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a:xfrm>
            <a:off x="685800" y="1600200"/>
            <a:ext cx="7772400" cy="4724400"/>
          </a:xfrm>
        </p:spPr>
        <p:txBody>
          <a:bodyPr/>
          <a:lstStyle/>
          <a:p>
            <a:pPr eaLnBrk="1" hangingPunct="1"/>
            <a:r>
              <a:rPr lang="en-US" sz="2400" dirty="0" smtClean="0"/>
              <a:t>These targeted strategies are reflected the District’s Motto: “Move, Engage, Assess”.</a:t>
            </a:r>
          </a:p>
          <a:p>
            <a:pPr lvl="2"/>
            <a:r>
              <a:rPr lang="en-US" sz="2400" dirty="0" smtClean="0"/>
              <a:t>Using Activators (bell ringers, etc.) </a:t>
            </a:r>
          </a:p>
          <a:p>
            <a:pPr lvl="2"/>
            <a:r>
              <a:rPr lang="en-US" sz="2400" dirty="0" smtClean="0"/>
              <a:t>Setting the Purpose for Instruction </a:t>
            </a:r>
          </a:p>
          <a:p>
            <a:pPr lvl="2"/>
            <a:r>
              <a:rPr lang="en-US" sz="2400" dirty="0" smtClean="0"/>
              <a:t>Modeling the Task </a:t>
            </a:r>
          </a:p>
          <a:p>
            <a:pPr lvl="2"/>
            <a:r>
              <a:rPr lang="en-US" sz="2400" dirty="0" smtClean="0"/>
              <a:t>Chunking the Lesson </a:t>
            </a:r>
          </a:p>
          <a:p>
            <a:pPr lvl="2"/>
            <a:r>
              <a:rPr lang="en-US" sz="2400" dirty="0" smtClean="0"/>
              <a:t>Scaffolding Tasks </a:t>
            </a:r>
          </a:p>
          <a:p>
            <a:pPr lvl="2"/>
            <a:r>
              <a:rPr lang="en-US" sz="2400" dirty="0" smtClean="0"/>
              <a:t>Differentiating to Student Needs </a:t>
            </a:r>
          </a:p>
          <a:p>
            <a:pPr lvl="2"/>
            <a:r>
              <a:rPr lang="en-US" sz="2400" dirty="0" smtClean="0"/>
              <a:t>Adding Rigor to Each Lesson </a:t>
            </a:r>
          </a:p>
          <a:p>
            <a:pPr lvl="2"/>
            <a:r>
              <a:rPr lang="en-US" sz="2400" dirty="0" smtClean="0"/>
              <a:t>Use of Collaborative Groupings</a:t>
            </a:r>
          </a:p>
          <a:p>
            <a:pPr lvl="2"/>
            <a:r>
              <a:rPr lang="en-US" sz="2400" dirty="0" smtClean="0"/>
              <a:t>Real-Life Connections </a:t>
            </a:r>
          </a:p>
        </p:txBody>
      </p:sp>
      <p:sp>
        <p:nvSpPr>
          <p:cNvPr id="5122" name="Title 1"/>
          <p:cNvSpPr>
            <a:spLocks noGrp="1"/>
          </p:cNvSpPr>
          <p:nvPr>
            <p:ph type="title"/>
          </p:nvPr>
        </p:nvSpPr>
        <p:spPr>
          <a:xfrm>
            <a:off x="685800" y="457200"/>
            <a:ext cx="7772400" cy="685800"/>
          </a:xfrm>
        </p:spPr>
        <p:txBody>
          <a:bodyPr>
            <a:normAutofit fontScale="90000"/>
          </a:bodyPr>
          <a:lstStyle/>
          <a:p>
            <a:pPr eaLnBrk="1" fontAlgn="auto" hangingPunct="1">
              <a:spcAft>
                <a:spcPts val="0"/>
              </a:spcAft>
              <a:defRPr/>
            </a:pPr>
            <a:r>
              <a:rPr lang="en-US" dirty="0" smtClean="0">
                <a:solidFill>
                  <a:schemeClr val="tx1"/>
                </a:solidFill>
              </a:rPr>
              <a:t>TARGETED STRATEGIES</a:t>
            </a:r>
          </a:p>
        </p:txBody>
      </p:sp>
    </p:spTree>
    <p:extLst>
      <p:ext uri="{BB962C8B-B14F-4D97-AF65-F5344CB8AC3E}">
        <p14:creationId xmlns:p14="http://schemas.microsoft.com/office/powerpoint/2010/main" val="53724427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p:txBody>
          <a:bodyPr/>
          <a:lstStyle/>
          <a:p>
            <a:pPr eaLnBrk="1" hangingPunct="1"/>
            <a:r>
              <a:rPr lang="en-US" dirty="0" smtClean="0"/>
              <a:t>Components of Teacher Compass:</a:t>
            </a:r>
          </a:p>
          <a:p>
            <a:pPr lvl="1"/>
            <a:r>
              <a:rPr lang="en-US" dirty="0" smtClean="0"/>
              <a:t>Teacher listing</a:t>
            </a:r>
          </a:p>
          <a:p>
            <a:pPr lvl="1"/>
            <a:r>
              <a:rPr lang="en-US" dirty="0" smtClean="0"/>
              <a:t>Rubrics</a:t>
            </a:r>
          </a:p>
          <a:p>
            <a:pPr lvl="1"/>
            <a:r>
              <a:rPr lang="en-US" dirty="0" smtClean="0"/>
              <a:t>Videos for professional development</a:t>
            </a:r>
          </a:p>
          <a:p>
            <a:pPr lvl="1"/>
            <a:r>
              <a:rPr lang="en-US" dirty="0" smtClean="0"/>
              <a:t>Individual teacher reports</a:t>
            </a:r>
          </a:p>
          <a:p>
            <a:pPr lvl="1"/>
            <a:r>
              <a:rPr lang="en-US" dirty="0" smtClean="0"/>
              <a:t>Building report for Walk-throughs</a:t>
            </a:r>
          </a:p>
          <a:p>
            <a:pPr lvl="1"/>
            <a:r>
              <a:rPr lang="en-US" dirty="0" smtClean="0"/>
              <a:t>Data analysis for building / teacher strengths and concerns</a:t>
            </a:r>
          </a:p>
        </p:txBody>
      </p:sp>
      <p:sp>
        <p:nvSpPr>
          <p:cNvPr id="27650"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TEACHER COMPASS </a:t>
            </a:r>
          </a:p>
        </p:txBody>
      </p:sp>
    </p:spTree>
    <p:extLst>
      <p:ext uri="{BB962C8B-B14F-4D97-AF65-F5344CB8AC3E}">
        <p14:creationId xmlns:p14="http://schemas.microsoft.com/office/powerpoint/2010/main" val="1036403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a:xfrm>
            <a:off x="457200" y="1981200"/>
            <a:ext cx="8229600" cy="4026091"/>
          </a:xfrm>
        </p:spPr>
        <p:txBody>
          <a:bodyPr/>
          <a:lstStyle/>
          <a:p>
            <a:pPr lvl="2">
              <a:buFont typeface="Wingdings" pitchFamily="2" charset="2"/>
              <a:buChar char="Ø"/>
            </a:pPr>
            <a:r>
              <a:rPr lang="en-US" sz="2400" dirty="0" smtClean="0"/>
              <a:t>Increasing Student Discourse Techniques </a:t>
            </a:r>
          </a:p>
          <a:p>
            <a:pPr lvl="3" eaLnBrk="1" hangingPunct="1">
              <a:buFont typeface="Wingdings" pitchFamily="2" charset="2"/>
              <a:buChar char="§"/>
            </a:pPr>
            <a:r>
              <a:rPr lang="en-US" sz="2400" dirty="0" smtClean="0"/>
              <a:t>(i.e. Turn and Talks, Re-teaching, Group Tasks, Group members’ Report-Outs, etc.), </a:t>
            </a:r>
          </a:p>
          <a:p>
            <a:pPr lvl="2" eaLnBrk="1" hangingPunct="1">
              <a:buFont typeface="Wingdings" pitchFamily="2" charset="2"/>
              <a:buChar char="Ø"/>
            </a:pPr>
            <a:r>
              <a:rPr lang="en-US" sz="2400" dirty="0" smtClean="0"/>
              <a:t>Formative and Random Assessment Techniques </a:t>
            </a:r>
          </a:p>
          <a:p>
            <a:pPr lvl="3" eaLnBrk="1" hangingPunct="1">
              <a:buFont typeface="Wingdings" pitchFamily="2" charset="2"/>
              <a:buChar char="§"/>
            </a:pPr>
            <a:r>
              <a:rPr lang="en-US" sz="2400" dirty="0" smtClean="0"/>
              <a:t>(i.e. All-Student Response Systems, Individual White Boards, Thumbs-Up/Down, Random Reporter, Popsicle-Stick Drawing, etc.</a:t>
            </a:r>
          </a:p>
          <a:p>
            <a:pPr eaLnBrk="1" hangingPunct="1"/>
            <a:endParaRPr lang="en-US" dirty="0" smtClean="0"/>
          </a:p>
          <a:p>
            <a:pPr lvl="1" eaLnBrk="1" hangingPunct="1"/>
            <a:endParaRPr lang="en-US" dirty="0" smtClean="0"/>
          </a:p>
        </p:txBody>
      </p:sp>
      <p:sp>
        <p:nvSpPr>
          <p:cNvPr id="6146"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1"/>
                </a:solidFill>
              </a:rPr>
              <a:t>TARGETED STRATEGIES (continued) </a:t>
            </a:r>
          </a:p>
        </p:txBody>
      </p:sp>
    </p:spTree>
    <p:extLst>
      <p:ext uri="{BB962C8B-B14F-4D97-AF65-F5344CB8AC3E}">
        <p14:creationId xmlns:p14="http://schemas.microsoft.com/office/powerpoint/2010/main" val="365949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p:txBody>
          <a:bodyPr/>
          <a:lstStyle/>
          <a:p>
            <a:pPr eaLnBrk="1" hangingPunct="1"/>
            <a:r>
              <a:rPr lang="en-US" sz="3600" smtClean="0"/>
              <a:t>Walk-through</a:t>
            </a:r>
          </a:p>
          <a:p>
            <a:pPr eaLnBrk="1" hangingPunct="1"/>
            <a:r>
              <a:rPr lang="en-US" sz="3600" smtClean="0"/>
              <a:t>Instructional Round</a:t>
            </a:r>
          </a:p>
          <a:p>
            <a:pPr eaLnBrk="1" hangingPunct="1"/>
            <a:r>
              <a:rPr lang="en-US" sz="3600" smtClean="0"/>
              <a:t>Formal Observation</a:t>
            </a:r>
          </a:p>
          <a:p>
            <a:pPr eaLnBrk="1" hangingPunct="1"/>
            <a:r>
              <a:rPr lang="en-US" sz="3600" smtClean="0"/>
              <a:t>Informal Observation</a:t>
            </a:r>
          </a:p>
          <a:p>
            <a:pPr eaLnBrk="1" hangingPunct="1"/>
            <a:r>
              <a:rPr lang="en-US" sz="3600" smtClean="0"/>
              <a:t>Teachers’ Personal Academic Goal</a:t>
            </a:r>
          </a:p>
        </p:txBody>
      </p:sp>
      <p:sp>
        <p:nvSpPr>
          <p:cNvPr id="8194" name="Rectangle 2"/>
          <p:cNvSpPr>
            <a:spLocks noGrp="1" noChangeArrowheads="1"/>
          </p:cNvSpPr>
          <p:nvPr>
            <p:ph type="title"/>
          </p:nvPr>
        </p:nvSpPr>
        <p:spPr/>
        <p:txBody>
          <a:bodyPr>
            <a:normAutofit/>
          </a:bodyPr>
          <a:lstStyle/>
          <a:p>
            <a:pPr eaLnBrk="1" fontAlgn="auto" hangingPunct="1">
              <a:spcAft>
                <a:spcPts val="0"/>
              </a:spcAft>
              <a:defRPr/>
            </a:pPr>
            <a:r>
              <a:rPr lang="en-US" dirty="0" smtClean="0"/>
              <a:t>TEACHER OBSERVATION TOOLS </a:t>
            </a:r>
          </a:p>
        </p:txBody>
      </p:sp>
    </p:spTree>
    <p:extLst>
      <p:ext uri="{BB962C8B-B14F-4D97-AF65-F5344CB8AC3E}">
        <p14:creationId xmlns:p14="http://schemas.microsoft.com/office/powerpoint/2010/main" val="40264118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p:txBody>
          <a:bodyPr>
            <a:normAutofit lnSpcReduction="10000"/>
          </a:bodyPr>
          <a:lstStyle/>
          <a:p>
            <a:pPr marL="365760" indent="-256032" eaLnBrk="1" fontAlgn="auto" hangingPunct="1">
              <a:spcAft>
                <a:spcPts val="0"/>
              </a:spcAft>
              <a:buFont typeface="Wingdings 3"/>
              <a:buChar char=""/>
              <a:defRPr/>
            </a:pPr>
            <a:r>
              <a:rPr lang="en-US" sz="2800" dirty="0" smtClean="0"/>
              <a:t>Walk-through is conducted 2 or 3 times each 9 weeks for each teacher.</a:t>
            </a:r>
          </a:p>
          <a:p>
            <a:pPr marL="365760" indent="-256032" eaLnBrk="1" fontAlgn="auto" hangingPunct="1">
              <a:spcAft>
                <a:spcPts val="0"/>
              </a:spcAft>
              <a:buFont typeface="Wingdings 3"/>
              <a:buChar char=""/>
              <a:defRPr/>
            </a:pPr>
            <a:r>
              <a:rPr lang="en-US" sz="2800" dirty="0" smtClean="0"/>
              <a:t>Observation is only 5 minutes in length.</a:t>
            </a:r>
          </a:p>
          <a:p>
            <a:pPr marL="365760" indent="-256032" eaLnBrk="1" fontAlgn="auto" hangingPunct="1">
              <a:spcAft>
                <a:spcPts val="0"/>
              </a:spcAft>
              <a:buFont typeface="Wingdings 3"/>
              <a:buChar char=""/>
              <a:defRPr/>
            </a:pPr>
            <a:r>
              <a:rPr lang="en-US" sz="2800" dirty="0" smtClean="0"/>
              <a:t>Observer looking for components of district motto “Move, Engage, Assess”.</a:t>
            </a:r>
          </a:p>
          <a:p>
            <a:pPr marL="365760" indent="-256032" eaLnBrk="1" fontAlgn="auto" hangingPunct="1">
              <a:spcAft>
                <a:spcPts val="0"/>
              </a:spcAft>
              <a:buFont typeface="Wingdings 3"/>
              <a:buChar char=""/>
              <a:defRPr/>
            </a:pPr>
            <a:r>
              <a:rPr lang="en-US" sz="2800" dirty="0" smtClean="0"/>
              <a:t>Walk-through is not evaluative.  </a:t>
            </a:r>
          </a:p>
          <a:p>
            <a:pPr marL="365760" indent="-256032" eaLnBrk="1" fontAlgn="auto" hangingPunct="1">
              <a:spcAft>
                <a:spcPts val="0"/>
              </a:spcAft>
              <a:buFont typeface="Wingdings 3"/>
              <a:buChar char=""/>
              <a:defRPr/>
            </a:pPr>
            <a:r>
              <a:rPr lang="en-US" sz="2800" dirty="0" smtClean="0"/>
              <a:t>Walk-through encompasses 4 domains</a:t>
            </a:r>
          </a:p>
          <a:p>
            <a:pPr marL="621792" lvl="1" eaLnBrk="1" fontAlgn="auto" hangingPunct="1">
              <a:spcBef>
                <a:spcPts val="324"/>
              </a:spcBef>
              <a:spcAft>
                <a:spcPts val="0"/>
              </a:spcAft>
              <a:buFont typeface="Verdana"/>
              <a:buChar char="◦"/>
              <a:defRPr/>
            </a:pPr>
            <a:r>
              <a:rPr lang="en-US" sz="2400" dirty="0" smtClean="0"/>
              <a:t>Student engagement</a:t>
            </a:r>
          </a:p>
          <a:p>
            <a:pPr marL="621792" lvl="1" eaLnBrk="1" fontAlgn="auto" hangingPunct="1">
              <a:spcBef>
                <a:spcPts val="324"/>
              </a:spcBef>
              <a:spcAft>
                <a:spcPts val="0"/>
              </a:spcAft>
              <a:buFont typeface="Verdana"/>
              <a:buChar char="◦"/>
              <a:defRPr/>
            </a:pPr>
            <a:r>
              <a:rPr lang="en-US" sz="2400" dirty="0" smtClean="0"/>
              <a:t>Teacher interaction</a:t>
            </a:r>
          </a:p>
          <a:p>
            <a:pPr marL="621792" lvl="1" eaLnBrk="1" fontAlgn="auto" hangingPunct="1">
              <a:spcBef>
                <a:spcPts val="324"/>
              </a:spcBef>
              <a:spcAft>
                <a:spcPts val="0"/>
              </a:spcAft>
              <a:buFont typeface="Verdana"/>
              <a:buChar char="◦"/>
              <a:defRPr/>
            </a:pPr>
            <a:r>
              <a:rPr lang="en-US" sz="2400" dirty="0" smtClean="0"/>
              <a:t>Evidence of district-wide expectations </a:t>
            </a:r>
          </a:p>
          <a:p>
            <a:pPr marL="621792" lvl="1" eaLnBrk="1" fontAlgn="auto" hangingPunct="1">
              <a:spcBef>
                <a:spcPts val="324"/>
              </a:spcBef>
              <a:spcAft>
                <a:spcPts val="0"/>
              </a:spcAft>
              <a:buFont typeface="Verdana"/>
              <a:buChar char="◦"/>
              <a:defRPr/>
            </a:pPr>
            <a:r>
              <a:rPr lang="en-US" sz="2400" dirty="0" smtClean="0"/>
              <a:t>Positive climate and teacher efficacy </a:t>
            </a:r>
          </a:p>
        </p:txBody>
      </p:sp>
      <p:sp>
        <p:nvSpPr>
          <p:cNvPr id="9218" name="Rectangle 2"/>
          <p:cNvSpPr>
            <a:spLocks noGrp="1" noChangeArrowheads="1"/>
          </p:cNvSpPr>
          <p:nvPr>
            <p:ph type="title"/>
          </p:nvPr>
        </p:nvSpPr>
        <p:spPr/>
        <p:txBody>
          <a:bodyPr/>
          <a:lstStyle/>
          <a:p>
            <a:pPr eaLnBrk="1" fontAlgn="auto" hangingPunct="1">
              <a:spcAft>
                <a:spcPts val="0"/>
              </a:spcAft>
              <a:defRPr/>
            </a:pPr>
            <a:r>
              <a:rPr lang="en-US" dirty="0" smtClean="0"/>
              <a:t>WALK-THROUGH </a:t>
            </a:r>
          </a:p>
        </p:txBody>
      </p:sp>
    </p:spTree>
    <p:extLst>
      <p:ext uri="{BB962C8B-B14F-4D97-AF65-F5344CB8AC3E}">
        <p14:creationId xmlns:p14="http://schemas.microsoft.com/office/powerpoint/2010/main" val="18187137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109</TotalTime>
  <Words>2659</Words>
  <Application>Microsoft Office PowerPoint</Application>
  <PresentationFormat>On-screen Show (4:3)</PresentationFormat>
  <Paragraphs>383</Paragraphs>
  <Slides>60</Slides>
  <Notes>3</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60</vt:i4>
      </vt:variant>
    </vt:vector>
  </HeadingPairs>
  <TitlesOfParts>
    <vt:vector size="64" baseType="lpstr">
      <vt:lpstr>Concourse</vt:lpstr>
      <vt:lpstr>Acrobat Document</vt:lpstr>
      <vt:lpstr>Microsoft Excel Chart</vt:lpstr>
      <vt:lpstr>Document</vt:lpstr>
      <vt:lpstr>Student Achievement Through Teacher Evaluation </vt:lpstr>
      <vt:lpstr>EVALUATION COMMITTEE </vt:lpstr>
      <vt:lpstr>EVALUATION OBJECTIVES </vt:lpstr>
      <vt:lpstr>MOVE, ENGAGE, ASSESS </vt:lpstr>
      <vt:lpstr>MOVE, ENGAGE, ASSESS </vt:lpstr>
      <vt:lpstr>TARGETED STRATEGIES</vt:lpstr>
      <vt:lpstr>TARGETED STRATEGIES (continued) </vt:lpstr>
      <vt:lpstr>TEACHER OBSERVATION TOOLS </vt:lpstr>
      <vt:lpstr>WALK-THROUGH </vt:lpstr>
      <vt:lpstr>PowerPoint Presentation</vt:lpstr>
      <vt:lpstr>INSTRUCTIONAL ROUNDS </vt:lpstr>
      <vt:lpstr>INSTRUCTIONAL ROUNDS </vt:lpstr>
      <vt:lpstr> THE ROLLOUT OF PIRs: Turn to Teacher Leaders </vt:lpstr>
      <vt:lpstr>THE ROLLOUT OF PIRs</vt:lpstr>
      <vt:lpstr>INCENTIVES TO PARTICIPATE  IN PIRs</vt:lpstr>
      <vt:lpstr>ADVERTISE A PIR</vt:lpstr>
      <vt:lpstr>POST-OBSERVATION REFLECTION, AND DISCUSSION </vt:lpstr>
      <vt:lpstr>POST-OBSERVATION REFLECTION AND DISCUSSION </vt:lpstr>
      <vt:lpstr>POST-OBSERVATION REFLECTION AND DISCUSSION </vt:lpstr>
      <vt:lpstr>TEMPORARY EMPLOYEES </vt:lpstr>
      <vt:lpstr>FORMAL OBSERVATIONS</vt:lpstr>
      <vt:lpstr>FORMAL OBSERVATION </vt:lpstr>
      <vt:lpstr>TEACHER EFFECTIVENESS MODEL</vt:lpstr>
      <vt:lpstr>PARADIGM SHIFT </vt:lpstr>
      <vt:lpstr>BENEFITS OF A FRAMEWORK FOR TEACHING </vt:lpstr>
      <vt:lpstr>FEATURES OF A FRAMEWORK FOR TEACHING </vt:lpstr>
      <vt:lpstr>TEACHER EVALUATION SYSTEM </vt:lpstr>
      <vt:lpstr>PROJECT GOAL OF PDE</vt:lpstr>
      <vt:lpstr>TEACHER EVALUATION RUBRIC</vt:lpstr>
      <vt:lpstr>DOMAIN 1:  PLANNING AND PREPARATION</vt:lpstr>
      <vt:lpstr>COMPONENET 1a:  DEMONSTRATING KNOWLEDGE OF PEDAGOGY </vt:lpstr>
      <vt:lpstr>DOMAIN 2:  THE CLASSROOM ENVIRONMENT</vt:lpstr>
      <vt:lpstr>RUBRIC EXAMPLE 2A </vt:lpstr>
      <vt:lpstr>DOMAIN 3:  INSTRUCTION</vt:lpstr>
      <vt:lpstr>ELEMENTS OF INSTRUCTION OBSERVED</vt:lpstr>
      <vt:lpstr>DOMAIN 4: PROFESSIONAL RESPONSIBILITIES</vt:lpstr>
      <vt:lpstr>Concluding about the Lesson</vt:lpstr>
      <vt:lpstr>THE PRE-CONFERENCE PROCESS </vt:lpstr>
      <vt:lpstr>FORMAL OBSERVATION</vt:lpstr>
      <vt:lpstr>TYPES OF OBSERVATION EVIDENCE </vt:lpstr>
      <vt:lpstr>FOLLOWING THE OBSERVTION</vt:lpstr>
      <vt:lpstr>PURPOSE OF THE  POST-OBSERVATION CONFERENCE</vt:lpstr>
      <vt:lpstr>FORMAL WALK-THROUGH</vt:lpstr>
      <vt:lpstr>MASD  INFORMAL OBSERVATION</vt:lpstr>
      <vt:lpstr>INFORMAL OBSERVATION </vt:lpstr>
      <vt:lpstr>INFORMAL RUBRICS </vt:lpstr>
      <vt:lpstr>INFORMAL OBSERVATION</vt:lpstr>
      <vt:lpstr>PowerPoint Presentation</vt:lpstr>
      <vt:lpstr>PowerPoint Presentation</vt:lpstr>
      <vt:lpstr>DISCOURSE</vt:lpstr>
      <vt:lpstr>TEACHERS’ ACADEMIC GOAL </vt:lpstr>
      <vt:lpstr>TEACHERS’ ACADEMIC GOAL </vt:lpstr>
      <vt:lpstr>PowerPoint Presentation</vt:lpstr>
      <vt:lpstr>PowerPoint Presentation</vt:lpstr>
      <vt:lpstr>PowerPoint Presentation</vt:lpstr>
      <vt:lpstr>TEACHER EVALUATION SYSTEM </vt:lpstr>
      <vt:lpstr>TEACHER EVALUATION SYSTEM</vt:lpstr>
      <vt:lpstr>TEACHER COMPASS </vt:lpstr>
      <vt:lpstr>TEACHER COMPASS </vt:lpstr>
      <vt:lpstr>TEACHER COMPASS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dc:creator>
  <cp:lastModifiedBy>Admin</cp:lastModifiedBy>
  <cp:revision>11</cp:revision>
  <dcterms:created xsi:type="dcterms:W3CDTF">2012-11-03T02:40:08Z</dcterms:created>
  <dcterms:modified xsi:type="dcterms:W3CDTF">2012-11-19T13:19:05Z</dcterms:modified>
</cp:coreProperties>
</file>